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2"/>
  </p:notesMasterIdLst>
  <p:sldIdLst>
    <p:sldId id="256" r:id="rId2"/>
    <p:sldId id="272" r:id="rId3"/>
    <p:sldId id="259" r:id="rId4"/>
    <p:sldId id="282" r:id="rId5"/>
    <p:sldId id="288" r:id="rId6"/>
    <p:sldId id="298" r:id="rId7"/>
    <p:sldId id="287" r:id="rId8"/>
    <p:sldId id="285" r:id="rId9"/>
    <p:sldId id="293" r:id="rId10"/>
    <p:sldId id="29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F2F410-0EAB-F7AF-B368-C6DE04899887}" v="3105" dt="2021-11-18T12:20:20.575"/>
    <p1510:client id="{2A4F0A9F-9EAA-F889-1E3C-1F0A9B626790}" v="13" dt="2021-11-18T13:18:35.953"/>
    <p1510:client id="{6A80A7AB-5EE0-F181-6BDF-DC731395F66E}" v="28" dt="2021-11-18T12:18:35.517"/>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582" y="-3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3BD70C-AB48-404B-A9AB-D57C34783BF6}" type="datetimeFigureOut">
              <a:rPr lang="it-IT" smtClean="0"/>
              <a:t>21/11/2021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D43BC2-2A67-4027-82A0-7F5C7B1AA0BC}" type="slidenum">
              <a:rPr lang="it-IT" smtClean="0"/>
              <a:t>‹N›</a:t>
            </a:fld>
            <a:endParaRPr lang="it-IT"/>
          </a:p>
        </p:txBody>
      </p:sp>
    </p:spTree>
    <p:extLst>
      <p:ext uri="{BB962C8B-B14F-4D97-AF65-F5344CB8AC3E}">
        <p14:creationId xmlns:p14="http://schemas.microsoft.com/office/powerpoint/2010/main" val="3376536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a:p>
        </p:txBody>
      </p:sp>
      <p:sp>
        <p:nvSpPr>
          <p:cNvPr id="4" name="Date Placeholder 3"/>
          <p:cNvSpPr>
            <a:spLocks noGrp="1"/>
          </p:cNvSpPr>
          <p:nvPr>
            <p:ph type="dt" sz="half" idx="10"/>
          </p:nvPr>
        </p:nvSpPr>
        <p:spPr>
          <a:xfrm>
            <a:off x="7983232" y="5037663"/>
            <a:ext cx="897467" cy="279400"/>
          </a:xfrm>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a:xfrm>
            <a:off x="2692397" y="5037663"/>
            <a:ext cx="5214635" cy="279400"/>
          </a:xfrm>
        </p:spPr>
        <p:txBody>
          <a:bodyPr/>
          <a:lstStyle/>
          <a:p>
            <a:endParaRPr lang="it-IT"/>
          </a:p>
        </p:txBody>
      </p:sp>
      <p:sp>
        <p:nvSpPr>
          <p:cNvPr id="6" name="Slide Number Placeholder 5"/>
          <p:cNvSpPr>
            <a:spLocks noGrp="1"/>
          </p:cNvSpPr>
          <p:nvPr>
            <p:ph type="sldNum" sz="quarter" idx="12"/>
          </p:nvPr>
        </p:nvSpPr>
        <p:spPr>
          <a:xfrm>
            <a:off x="8956900" y="5037663"/>
            <a:ext cx="551167" cy="279400"/>
          </a:xfrm>
        </p:spPr>
        <p:txBody>
          <a:bodyPr/>
          <a:lstStyle/>
          <a:p>
            <a:fld id="{D9895A08-A151-43DD-A31D-EA3A6469D450}" type="slidenum">
              <a:rPr lang="it-IT" smtClean="0"/>
              <a:t>‹N›</a:t>
            </a:fld>
            <a:endParaRPr lang="it-IT"/>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785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spTree>
    <p:extLst>
      <p:ext uri="{BB962C8B-B14F-4D97-AF65-F5344CB8AC3E}">
        <p14:creationId xmlns:p14="http://schemas.microsoft.com/office/powerpoint/2010/main" val="3065975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969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E1D48E2C-2C6C-4BB7-ABEB-36DFD1A969B8}" type="datetimeFigureOut">
              <a:rPr lang="it-IT" smtClean="0"/>
              <a:t>21/11/2021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895A08-A151-43DD-A31D-EA3A6469D450}" type="slidenum">
              <a:rPr lang="it-IT" smtClean="0"/>
              <a:t>‹N›</a:t>
            </a:fld>
            <a:endParaRPr lang="it-IT"/>
          </a:p>
        </p:txBody>
      </p:sp>
    </p:spTree>
    <p:extLst>
      <p:ext uri="{BB962C8B-B14F-4D97-AF65-F5344CB8AC3E}">
        <p14:creationId xmlns:p14="http://schemas.microsoft.com/office/powerpoint/2010/main" val="3853473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E1D48E2C-2C6C-4BB7-ABEB-36DFD1A969B8}" type="datetimeFigureOut">
              <a:rPr lang="it-IT" smtClean="0"/>
              <a:t>21/11/2021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9895A08-A151-43DD-A31D-EA3A6469D450}" type="slidenum">
              <a:rPr lang="it-IT" smtClean="0"/>
              <a:t>‹N›</a:t>
            </a:fld>
            <a:endParaRPr lang="it-IT"/>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442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Date Placeholder 2"/>
          <p:cNvSpPr>
            <a:spLocks noGrp="1"/>
          </p:cNvSpPr>
          <p:nvPr>
            <p:ph type="dt" sz="half" idx="10"/>
          </p:nvPr>
        </p:nvSpPr>
        <p:spPr/>
        <p:txBody>
          <a:bodyPr/>
          <a:lstStyle/>
          <a:p>
            <a:fld id="{E1D48E2C-2C6C-4BB7-ABEB-36DFD1A969B8}" type="datetimeFigureOut">
              <a:rPr lang="it-IT" smtClean="0"/>
              <a:t>21/11/2021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9895A08-A151-43DD-A31D-EA3A6469D450}" type="slidenum">
              <a:rPr lang="it-IT" smtClean="0"/>
              <a:t>‹N›</a:t>
            </a:fld>
            <a:endParaRPr lang="it-IT"/>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9193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48E2C-2C6C-4BB7-ABEB-36DFD1A969B8}" type="datetimeFigureOut">
              <a:rPr lang="it-IT" smtClean="0"/>
              <a:t>21/11/2021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D9895A08-A151-43DD-A31D-EA3A6469D450}" type="slidenum">
              <a:rPr lang="it-IT" smtClean="0"/>
              <a:t>‹N›</a:t>
            </a:fld>
            <a:endParaRPr lang="it-IT"/>
          </a:p>
        </p:txBody>
      </p:sp>
    </p:spTree>
    <p:extLst>
      <p:ext uri="{BB962C8B-B14F-4D97-AF65-F5344CB8AC3E}">
        <p14:creationId xmlns:p14="http://schemas.microsoft.com/office/powerpoint/2010/main" val="2492275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E1D48E2C-2C6C-4BB7-ABEB-36DFD1A969B8}" type="datetimeFigureOut">
              <a:rPr lang="it-IT" smtClean="0"/>
              <a:t>21/11/2021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895A08-A151-43DD-A31D-EA3A6469D450}" type="slidenum">
              <a:rPr lang="it-IT" smtClean="0"/>
              <a:t>‹N›</a:t>
            </a:fld>
            <a:endParaRPr lang="it-IT"/>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024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E1D48E2C-2C6C-4BB7-ABEB-36DFD1A969B8}" type="datetimeFigureOut">
              <a:rPr lang="it-IT" smtClean="0"/>
              <a:t>21/11/2021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895A08-A151-43DD-A31D-EA3A6469D450}" type="slidenum">
              <a:rPr lang="it-IT" smtClean="0"/>
              <a:t>‹N›</a:t>
            </a:fld>
            <a:endParaRPr lang="it-IT"/>
          </a:p>
        </p:txBody>
      </p:sp>
    </p:spTree>
    <p:extLst>
      <p:ext uri="{BB962C8B-B14F-4D97-AF65-F5344CB8AC3E}">
        <p14:creationId xmlns:p14="http://schemas.microsoft.com/office/powerpoint/2010/main" val="2994190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E1D48E2C-2C6C-4BB7-ABEB-36DFD1A969B8}" type="datetimeFigureOut">
              <a:rPr lang="it-IT" smtClean="0"/>
              <a:t>21/11/2021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895A08-A151-43DD-A31D-EA3A6469D450}" type="slidenum">
              <a:rPr lang="it-IT" smtClean="0"/>
              <a:t>‹N›</a:t>
            </a:fld>
            <a:endParaRPr lang="it-IT"/>
          </a:p>
        </p:txBody>
      </p:sp>
    </p:spTree>
    <p:extLst>
      <p:ext uri="{BB962C8B-B14F-4D97-AF65-F5344CB8AC3E}">
        <p14:creationId xmlns:p14="http://schemas.microsoft.com/office/powerpoint/2010/main" val="2777642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6571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3384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spTree>
    <p:extLst>
      <p:ext uri="{BB962C8B-B14F-4D97-AF65-F5344CB8AC3E}">
        <p14:creationId xmlns:p14="http://schemas.microsoft.com/office/powerpoint/2010/main" val="1403341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7399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1330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7298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1D48E2C-2C6C-4BB7-ABEB-36DFD1A969B8}" type="datetimeFigureOut">
              <a:rPr lang="it-IT" smtClean="0"/>
              <a:t>21/11/2021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895A08-A151-43DD-A31D-EA3A6469D450}" type="slidenum">
              <a:rPr lang="it-IT" smtClean="0"/>
              <a:t>‹N›</a:t>
            </a:fld>
            <a:endParaRPr lang="it-IT"/>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586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1D48E2C-2C6C-4BB7-ABEB-36DFD1A969B8}" type="datetimeFigureOut">
              <a:rPr lang="it-IT" smtClean="0"/>
              <a:t>21/11/2021</a:t>
            </a:fld>
            <a:endParaRPr lang="it-I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9895A08-A151-43DD-A31D-EA3A6469D450}" type="slidenum">
              <a:rPr lang="it-IT" smtClean="0"/>
              <a:t>‹N›</a:t>
            </a:fld>
            <a:endParaRPr lang="it-IT"/>
          </a:p>
        </p:txBody>
      </p:sp>
    </p:spTree>
    <p:extLst>
      <p:ext uri="{BB962C8B-B14F-4D97-AF65-F5344CB8AC3E}">
        <p14:creationId xmlns:p14="http://schemas.microsoft.com/office/powerpoint/2010/main" val="42146828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hyperlink" Target="mailto:msansonetti@regione.lazio.it" TargetMode="Externa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mailto:cstorti@regione.lazio.it" TargetMode="External"/><Relationship Id="rId5" Type="http://schemas.openxmlformats.org/officeDocument/2006/relationships/hyperlink" Target="mailto:r.battista@egione.lazio.it" TargetMode="External"/><Relationship Id="rId4" Type="http://schemas.openxmlformats.org/officeDocument/2006/relationships/hyperlink" Target="mailto:retecamminilazio@regione.lazio.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xmlns="" id="{98496FAC-8A1D-4A07-8478-5ABBD131431F}"/>
              </a:ext>
            </a:extLst>
          </p:cNvPr>
          <p:cNvSpPr txBox="1"/>
          <p:nvPr/>
        </p:nvSpPr>
        <p:spPr>
          <a:xfrm>
            <a:off x="1425931" y="760147"/>
            <a:ext cx="9153525" cy="6247864"/>
          </a:xfrm>
          <a:prstGeom prst="rect">
            <a:avLst/>
          </a:prstGeom>
          <a:noFill/>
        </p:spPr>
        <p:txBody>
          <a:bodyPr wrap="square" lIns="91440" tIns="45720" rIns="91440" bIns="45720" rtlCol="0" anchor="t">
            <a:spAutoFit/>
          </a:bodyPr>
          <a:lstStyle/>
          <a:p>
            <a:pPr algn="ctr"/>
            <a:endParaRPr lang="it-IT"/>
          </a:p>
          <a:p>
            <a:pPr algn="ctr"/>
            <a:endParaRPr lang="it-IT"/>
          </a:p>
          <a:p>
            <a:pPr algn="ctr"/>
            <a:endParaRPr lang="it-IT"/>
          </a:p>
          <a:p>
            <a:pPr algn="ctr"/>
            <a:r>
              <a:rPr lang="it-IT" sz="4000"/>
              <a:t>Ergonomia dei cammini</a:t>
            </a:r>
          </a:p>
          <a:p>
            <a:pPr algn="ctr"/>
            <a:endParaRPr lang="it-IT"/>
          </a:p>
          <a:p>
            <a:pPr algn="ctr"/>
            <a:endParaRPr lang="it-IT"/>
          </a:p>
          <a:p>
            <a:pPr algn="ctr"/>
            <a:endParaRPr lang="it-IT"/>
          </a:p>
          <a:p>
            <a:pPr algn="ctr"/>
            <a:endParaRPr lang="it-IT"/>
          </a:p>
          <a:p>
            <a:pPr algn="ctr"/>
            <a:endParaRPr lang="it-IT"/>
          </a:p>
          <a:p>
            <a:pPr algn="ctr"/>
            <a:endParaRPr lang="it-IT"/>
          </a:p>
          <a:p>
            <a:pPr algn="ctr"/>
            <a:endParaRPr lang="it-IT"/>
          </a:p>
          <a:p>
            <a:pPr algn="ctr"/>
            <a:r>
              <a:rPr lang="it-IT"/>
              <a:t>        Cassino, 19 Novembre 2021 </a:t>
            </a:r>
          </a:p>
          <a:p>
            <a:pPr algn="ctr"/>
            <a:endParaRPr lang="it-IT"/>
          </a:p>
          <a:p>
            <a:pPr algn="ctr"/>
            <a:r>
              <a:rPr lang="it-IT"/>
              <a:t>    Università degli Studi di Cassino e del Lazio Meridionale </a:t>
            </a:r>
          </a:p>
          <a:p>
            <a:pPr algn="ctr"/>
            <a:r>
              <a:rPr lang="it-IT"/>
              <a:t> Aula Magna Facoltà di Ingegneria </a:t>
            </a:r>
          </a:p>
          <a:p>
            <a:pPr algn="ctr"/>
            <a:endParaRPr lang="it-IT"/>
          </a:p>
          <a:p>
            <a:pPr algn="ctr"/>
            <a:endParaRPr lang="it-IT"/>
          </a:p>
          <a:p>
            <a:pPr algn="ctr"/>
            <a:endParaRPr lang="it-IT"/>
          </a:p>
          <a:p>
            <a:pPr algn="ctr"/>
            <a:endParaRPr lang="it-IT"/>
          </a:p>
          <a:p>
            <a:pPr algn="ctr"/>
            <a:endParaRPr lang="it-IT"/>
          </a:p>
          <a:p>
            <a:pPr algn="ctr"/>
            <a:endParaRPr lang="it-IT"/>
          </a:p>
        </p:txBody>
      </p:sp>
      <p:sp>
        <p:nvSpPr>
          <p:cNvPr id="5" name="CasellaDiTesto 4">
            <a:extLst>
              <a:ext uri="{FF2B5EF4-FFF2-40B4-BE49-F238E27FC236}">
                <a16:creationId xmlns:a16="http://schemas.microsoft.com/office/drawing/2014/main" xmlns="" id="{F01865AD-4DC6-4DA3-8130-68E42A564693}"/>
              </a:ext>
            </a:extLst>
          </p:cNvPr>
          <p:cNvSpPr txBox="1"/>
          <p:nvPr/>
        </p:nvSpPr>
        <p:spPr>
          <a:xfrm>
            <a:off x="2779161" y="2357072"/>
            <a:ext cx="6634066" cy="1107996"/>
          </a:xfrm>
          <a:prstGeom prst="rect">
            <a:avLst/>
          </a:prstGeom>
          <a:noFill/>
        </p:spPr>
        <p:txBody>
          <a:bodyPr wrap="square" lIns="91440" tIns="45720" rIns="91440" bIns="45720" rtlCol="0" anchor="t">
            <a:spAutoFit/>
          </a:bodyPr>
          <a:lstStyle/>
          <a:p>
            <a:r>
              <a:rPr lang="it-IT" sz="2800" i="1"/>
              <a:t>La Governance regionale e interregionale dei Cammini   </a:t>
            </a:r>
          </a:p>
          <a:p>
            <a:r>
              <a:rPr lang="it-IT"/>
              <a:t>            </a:t>
            </a:r>
            <a:r>
              <a:rPr lang="it-IT" sz="2000"/>
              <a:t>               Relatore: Dott. Roberto Battista </a:t>
            </a:r>
          </a:p>
          <a:p>
            <a:r>
              <a:rPr lang="it-IT"/>
              <a:t>                                 </a:t>
            </a:r>
            <a:r>
              <a:rPr lang="it-IT" sz="1600"/>
              <a:t> Agenzia Regionale del Turismo</a:t>
            </a:r>
          </a:p>
        </p:txBody>
      </p:sp>
      <p:pic>
        <p:nvPicPr>
          <p:cNvPr id="1026" name="Picture 2" descr="Regione Lazio">
            <a:extLst>
              <a:ext uri="{FF2B5EF4-FFF2-40B4-BE49-F238E27FC236}">
                <a16:creationId xmlns:a16="http://schemas.microsoft.com/office/drawing/2014/main" xmlns="" id="{91B6695F-7181-448C-AC86-76B926975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17" y="6030647"/>
            <a:ext cx="1905000" cy="4762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xmlns="" id="{B0539815-7290-4966-A8FB-60AF0B783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3025" y="5850410"/>
            <a:ext cx="4290690" cy="841475"/>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2">
            <a:extLst>
              <a:ext uri="{FF2B5EF4-FFF2-40B4-BE49-F238E27FC236}">
                <a16:creationId xmlns:a16="http://schemas.microsoft.com/office/drawing/2014/main" xmlns="" id="{7AD82755-A44A-42C6-AD03-5C7219AE63BD}"/>
              </a:ext>
            </a:extLst>
          </p:cNvPr>
          <p:cNvPicPr>
            <a:picLocks noChangeAspect="1"/>
          </p:cNvPicPr>
          <p:nvPr/>
        </p:nvPicPr>
        <p:blipFill>
          <a:blip r:embed="rId4"/>
          <a:stretch>
            <a:fillRect/>
          </a:stretch>
        </p:blipFill>
        <p:spPr>
          <a:xfrm>
            <a:off x="4555067" y="5948636"/>
            <a:ext cx="2012951" cy="633394"/>
          </a:xfrm>
          <a:prstGeom prst="rect">
            <a:avLst/>
          </a:prstGeom>
        </p:spPr>
      </p:pic>
    </p:spTree>
    <p:extLst>
      <p:ext uri="{BB962C8B-B14F-4D97-AF65-F5344CB8AC3E}">
        <p14:creationId xmlns:p14="http://schemas.microsoft.com/office/powerpoint/2010/main" val="2617066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263627"/>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9012002" y="5259676"/>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362075" y="1081823"/>
            <a:ext cx="9704230" cy="4696335"/>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pPr>
            <a:r>
              <a:rPr lang="en-US">
                <a:solidFill>
                  <a:schemeClr val="tx1">
                    <a:lumMod val="85000"/>
                    <a:lumOff val="15000"/>
                  </a:schemeClr>
                </a:solidFill>
              </a:rPr>
              <a:t>                        </a:t>
            </a:r>
            <a:endParaRPr lang="it-IT">
              <a:solidFill>
                <a:schemeClr val="tx1">
                  <a:lumMod val="85000"/>
                  <a:lumOff val="15000"/>
                </a:schemeClr>
              </a:solidFill>
            </a:endParaRPr>
          </a:p>
          <a:p>
            <a:pPr>
              <a:spcBef>
                <a:spcPct val="20000"/>
              </a:spcBef>
              <a:spcAft>
                <a:spcPts val="600"/>
              </a:spcAft>
            </a:pPr>
            <a:endParaRPr lang="en-US">
              <a:solidFill>
                <a:schemeClr val="tx1">
                  <a:lumMod val="85000"/>
                  <a:lumOff val="15000"/>
                </a:schemeClr>
              </a:solidFill>
            </a:endParaRPr>
          </a:p>
          <a:p>
            <a:pPr>
              <a:spcBef>
                <a:spcPct val="20000"/>
              </a:spcBef>
              <a:spcAft>
                <a:spcPts val="600"/>
              </a:spcAft>
            </a:pPr>
            <a:r>
              <a:rPr lang="en-US">
                <a:solidFill>
                  <a:schemeClr val="tx1">
                    <a:lumMod val="85000"/>
                    <a:lumOff val="15000"/>
                  </a:schemeClr>
                </a:solidFill>
              </a:rPr>
              <a:t>                                                                       </a:t>
            </a:r>
            <a:r>
              <a:rPr lang="en-US" b="1" i="0" err="1">
                <a:ea typeface="+mn-lt"/>
                <a:cs typeface="+mn-lt"/>
              </a:rPr>
              <a:t>A</a:t>
            </a:r>
            <a:r>
              <a:rPr lang="en-US" b="1" err="1">
                <a:ea typeface="+mn-lt"/>
                <a:cs typeface="+mn-lt"/>
              </a:rPr>
              <a:t>ccordo</a:t>
            </a:r>
            <a:r>
              <a:rPr lang="en-US" b="1">
                <a:ea typeface="+mn-lt"/>
                <a:cs typeface="+mn-lt"/>
              </a:rPr>
              <a:t> n. 33 </a:t>
            </a:r>
            <a:endParaRPr lang="it-IT">
              <a:ea typeface="+mn-lt"/>
              <a:cs typeface="+mn-lt"/>
            </a:endParaRPr>
          </a:p>
          <a:p>
            <a:pPr algn="just">
              <a:lnSpc>
                <a:spcPct val="150000"/>
              </a:lnSpc>
              <a:spcBef>
                <a:spcPct val="20000"/>
              </a:spcBef>
              <a:spcAft>
                <a:spcPts val="600"/>
              </a:spcAft>
            </a:pPr>
            <a:r>
              <a:rPr lang="en-US">
                <a:ea typeface="+mn-lt"/>
                <a:cs typeface="+mn-lt"/>
              </a:rPr>
              <a:t>Via </a:t>
            </a:r>
            <a:r>
              <a:rPr lang="en-US" err="1">
                <a:ea typeface="+mn-lt"/>
                <a:cs typeface="+mn-lt"/>
              </a:rPr>
              <a:t>Francigena</a:t>
            </a:r>
            <a:r>
              <a:rPr lang="en-US">
                <a:ea typeface="+mn-lt"/>
                <a:cs typeface="+mn-lt"/>
              </a:rPr>
              <a:t> - Piano </a:t>
            </a:r>
            <a:r>
              <a:rPr lang="en-US" err="1">
                <a:ea typeface="+mn-lt"/>
                <a:cs typeface="+mn-lt"/>
              </a:rPr>
              <a:t>stralcio</a:t>
            </a:r>
            <a:r>
              <a:rPr lang="en-US">
                <a:ea typeface="+mn-lt"/>
                <a:cs typeface="+mn-lt"/>
              </a:rPr>
              <a:t> </a:t>
            </a:r>
            <a:r>
              <a:rPr lang="en-US" err="1">
                <a:ea typeface="+mn-lt"/>
                <a:cs typeface="+mn-lt"/>
              </a:rPr>
              <a:t>Cultura</a:t>
            </a:r>
            <a:r>
              <a:rPr lang="en-US">
                <a:ea typeface="+mn-lt"/>
                <a:cs typeface="+mn-lt"/>
              </a:rPr>
              <a:t> e Turismo. Fondo per lo </a:t>
            </a:r>
            <a:r>
              <a:rPr lang="en-US" err="1">
                <a:ea typeface="+mn-lt"/>
                <a:cs typeface="+mn-lt"/>
              </a:rPr>
              <a:t>Sviluppo</a:t>
            </a:r>
            <a:r>
              <a:rPr lang="en-US">
                <a:ea typeface="+mn-lt"/>
                <a:cs typeface="+mn-lt"/>
              </a:rPr>
              <a:t> e la </a:t>
            </a:r>
            <a:r>
              <a:rPr lang="en-US" err="1">
                <a:ea typeface="+mn-lt"/>
                <a:cs typeface="+mn-lt"/>
              </a:rPr>
              <a:t>Coesione</a:t>
            </a:r>
            <a:r>
              <a:rPr lang="en-US">
                <a:ea typeface="+mn-lt"/>
                <a:cs typeface="+mn-lt"/>
              </a:rPr>
              <a:t> 2014-2020. </a:t>
            </a:r>
            <a:r>
              <a:rPr lang="en-US" err="1">
                <a:ea typeface="+mn-lt"/>
                <a:cs typeface="+mn-lt"/>
              </a:rPr>
              <a:t>Delibera</a:t>
            </a:r>
            <a:r>
              <a:rPr lang="en-US">
                <a:ea typeface="+mn-lt"/>
                <a:cs typeface="+mn-lt"/>
              </a:rPr>
              <a:t> CIPE n. 3/2016. </a:t>
            </a:r>
            <a:r>
              <a:rPr lang="en-US" err="1">
                <a:ea typeface="+mn-lt"/>
                <a:cs typeface="+mn-lt"/>
              </a:rPr>
              <a:t>Approvazione</a:t>
            </a:r>
            <a:r>
              <a:rPr lang="en-US">
                <a:ea typeface="+mn-lt"/>
                <a:cs typeface="+mn-lt"/>
              </a:rPr>
              <a:t> </a:t>
            </a:r>
            <a:r>
              <a:rPr lang="en-US" err="1">
                <a:ea typeface="+mn-lt"/>
                <a:cs typeface="+mn-lt"/>
              </a:rPr>
              <a:t>dello</a:t>
            </a:r>
            <a:r>
              <a:rPr lang="en-US">
                <a:ea typeface="+mn-lt"/>
                <a:cs typeface="+mn-lt"/>
              </a:rPr>
              <a:t> Schema dell' </a:t>
            </a:r>
            <a:r>
              <a:rPr lang="en-US" err="1">
                <a:ea typeface="+mn-lt"/>
                <a:cs typeface="+mn-lt"/>
              </a:rPr>
              <a:t>Accordo</a:t>
            </a:r>
            <a:r>
              <a:rPr lang="en-US">
                <a:ea typeface="+mn-lt"/>
                <a:cs typeface="+mn-lt"/>
              </a:rPr>
              <a:t> </a:t>
            </a:r>
            <a:r>
              <a:rPr lang="en-US" err="1">
                <a:ea typeface="+mn-lt"/>
                <a:cs typeface="+mn-lt"/>
              </a:rPr>
              <a:t>Operativo</a:t>
            </a:r>
            <a:r>
              <a:rPr lang="en-US">
                <a:ea typeface="+mn-lt"/>
                <a:cs typeface="+mn-lt"/>
              </a:rPr>
              <a:t> </a:t>
            </a:r>
            <a:r>
              <a:rPr lang="en-US" err="1">
                <a:ea typeface="+mn-lt"/>
                <a:cs typeface="+mn-lt"/>
              </a:rPr>
              <a:t>tra</a:t>
            </a:r>
            <a:r>
              <a:rPr lang="en-US">
                <a:ea typeface="+mn-lt"/>
                <a:cs typeface="+mn-lt"/>
              </a:rPr>
              <a:t> </a:t>
            </a:r>
            <a:r>
              <a:rPr lang="en-US" err="1">
                <a:ea typeface="+mn-lt"/>
                <a:cs typeface="+mn-lt"/>
              </a:rPr>
              <a:t>Regione</a:t>
            </a:r>
            <a:r>
              <a:rPr lang="en-US">
                <a:ea typeface="+mn-lt"/>
                <a:cs typeface="+mn-lt"/>
              </a:rPr>
              <a:t> Lazio e MIBACT  </a:t>
            </a:r>
            <a:r>
              <a:rPr lang="en-US" err="1">
                <a:ea typeface="+mn-lt"/>
                <a:cs typeface="+mn-lt"/>
              </a:rPr>
              <a:t>sulla</a:t>
            </a:r>
            <a:r>
              <a:rPr lang="en-US">
                <a:ea typeface="+mn-lt"/>
                <a:cs typeface="+mn-lt"/>
              </a:rPr>
              <a:t> </a:t>
            </a:r>
            <a:r>
              <a:rPr lang="en-US" err="1">
                <a:ea typeface="+mn-lt"/>
                <a:cs typeface="+mn-lt"/>
              </a:rPr>
              <a:t>messa</a:t>
            </a:r>
            <a:r>
              <a:rPr lang="en-US">
                <a:ea typeface="+mn-lt"/>
                <a:cs typeface="+mn-lt"/>
              </a:rPr>
              <a:t> in </a:t>
            </a:r>
            <a:r>
              <a:rPr lang="en-US" err="1">
                <a:ea typeface="+mn-lt"/>
                <a:cs typeface="+mn-lt"/>
              </a:rPr>
              <a:t>sicurezza</a:t>
            </a:r>
            <a:r>
              <a:rPr lang="en-US">
                <a:ea typeface="+mn-lt"/>
                <a:cs typeface="+mn-lt"/>
              </a:rPr>
              <a:t> del </a:t>
            </a:r>
            <a:r>
              <a:rPr lang="en-US" err="1">
                <a:ea typeface="+mn-lt"/>
                <a:cs typeface="+mn-lt"/>
              </a:rPr>
              <a:t>tracciato</a:t>
            </a:r>
            <a:r>
              <a:rPr lang="en-US">
                <a:ea typeface="+mn-lt"/>
                <a:cs typeface="+mn-lt"/>
              </a:rPr>
              <a:t> </a:t>
            </a:r>
            <a:r>
              <a:rPr lang="en-US" err="1">
                <a:ea typeface="+mn-lt"/>
                <a:cs typeface="+mn-lt"/>
              </a:rPr>
              <a:t>della</a:t>
            </a:r>
            <a:r>
              <a:rPr lang="en-US">
                <a:ea typeface="+mn-lt"/>
                <a:cs typeface="+mn-lt"/>
              </a:rPr>
              <a:t> via </a:t>
            </a:r>
            <a:r>
              <a:rPr lang="en-US" err="1">
                <a:ea typeface="+mn-lt"/>
                <a:cs typeface="+mn-lt"/>
              </a:rPr>
              <a:t>Francigena</a:t>
            </a:r>
            <a:r>
              <a:rPr lang="en-US">
                <a:ea typeface="+mn-lt"/>
                <a:cs typeface="+mn-lt"/>
              </a:rPr>
              <a:t>. </a:t>
            </a:r>
            <a:endParaRPr lang="it-IT" err="1">
              <a:ea typeface="+mn-lt"/>
              <a:cs typeface="+mn-lt"/>
            </a:endParaRPr>
          </a:p>
        </p:txBody>
      </p:sp>
      <p:pic>
        <p:nvPicPr>
          <p:cNvPr id="2" name="Immagine 2">
            <a:extLst>
              <a:ext uri="{FF2B5EF4-FFF2-40B4-BE49-F238E27FC236}">
                <a16:creationId xmlns:a16="http://schemas.microsoft.com/office/drawing/2014/main" xmlns="" id="{DCFEC6F1-DF7A-423F-9230-9A37878D38B7}"/>
              </a:ext>
            </a:extLst>
          </p:cNvPr>
          <p:cNvPicPr>
            <a:picLocks noChangeAspect="1"/>
          </p:cNvPicPr>
          <p:nvPr/>
        </p:nvPicPr>
        <p:blipFill>
          <a:blip r:embed="rId4"/>
          <a:stretch>
            <a:fillRect/>
          </a:stretch>
        </p:blipFill>
        <p:spPr>
          <a:xfrm>
            <a:off x="4777317" y="5059636"/>
            <a:ext cx="2224617" cy="781560"/>
          </a:xfrm>
          <a:prstGeom prst="rect">
            <a:avLst/>
          </a:prstGeom>
        </p:spPr>
      </p:pic>
    </p:spTree>
    <p:extLst>
      <p:ext uri="{BB962C8B-B14F-4D97-AF65-F5344CB8AC3E}">
        <p14:creationId xmlns:p14="http://schemas.microsoft.com/office/powerpoint/2010/main" val="341807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xmlns="" id="{33FBDB63-A8A9-4F5D-A6C8-A5B545142FF2}"/>
              </a:ext>
            </a:extLst>
          </p:cNvPr>
          <p:cNvSpPr txBox="1"/>
          <p:nvPr/>
        </p:nvSpPr>
        <p:spPr>
          <a:xfrm>
            <a:off x="848784" y="816916"/>
            <a:ext cx="10791631" cy="4623702"/>
          </a:xfrm>
          <a:prstGeom prst="rect">
            <a:avLst/>
          </a:prstGeom>
          <a:noFill/>
        </p:spPr>
        <p:txBody>
          <a:bodyPr wrap="square" lIns="91440" tIns="45720" rIns="91440" bIns="45720" anchor="t">
            <a:spAutoFit/>
          </a:bodyPr>
          <a:lstStyle/>
          <a:p>
            <a:r>
              <a:rPr lang="it-IT">
                <a:ea typeface="+mn-lt"/>
                <a:cs typeface="+mn-lt"/>
              </a:rPr>
              <a:t>                                                 </a:t>
            </a:r>
            <a:r>
              <a:rPr lang="it-IT" b="1">
                <a:ea typeface="+mn-lt"/>
                <a:cs typeface="+mn-lt"/>
              </a:rPr>
              <a:t> </a:t>
            </a:r>
            <a:endParaRPr lang="it-IT"/>
          </a:p>
          <a:p>
            <a:r>
              <a:rPr lang="it-IT" b="1">
                <a:ea typeface="+mn-lt"/>
                <a:cs typeface="+mn-lt"/>
              </a:rPr>
              <a:t>                                                 Decreto ministeriale n. 749 del 21 Settembre 2021</a:t>
            </a:r>
            <a:endParaRPr lang="it-IT"/>
          </a:p>
          <a:p>
            <a:endParaRPr lang="it-IT">
              <a:ea typeface="+mn-lt"/>
              <a:cs typeface="+mn-lt"/>
            </a:endParaRPr>
          </a:p>
          <a:p>
            <a:pPr algn="just">
              <a:lnSpc>
                <a:spcPct val="150000"/>
              </a:lnSpc>
            </a:pPr>
            <a:r>
              <a:rPr lang="it-IT">
                <a:ea typeface="+mn-lt"/>
                <a:cs typeface="+mn-lt"/>
              </a:rPr>
              <a:t>Decreto dell’Autorità Responsabile del Piano Sviluppo e Coesione (FSC) in cui è confluito il Piano Stralcio “Cultura e Turismo” FSC 2014 –2020 ex  delibera  3/2016 –Ricognizione  degli interventi facenti  capo  a Regioni ed enti locali ricompresi nel complessivo intervento n. 33 denominato “Via Francigena”– Interventi da attuare nei territori delle Regioni Campania, Emilia Romagna, Valle d’Aosta, Toscana, Puglia, Piemonte, Lombardia, Liguria, Lazio.</a:t>
            </a:r>
            <a:endParaRPr lang="it-IT"/>
          </a:p>
          <a:p>
            <a:pPr algn="just">
              <a:lnSpc>
                <a:spcPct val="150000"/>
              </a:lnSpc>
            </a:pPr>
            <a:endParaRPr lang="it-IT"/>
          </a:p>
          <a:p>
            <a:pPr algn="just">
              <a:lnSpc>
                <a:spcPct val="150000"/>
              </a:lnSpc>
            </a:pPr>
            <a:endParaRPr lang="it-IT">
              <a:ea typeface="+mn-lt"/>
              <a:cs typeface="+mn-lt"/>
            </a:endParaRPr>
          </a:p>
          <a:p>
            <a:pPr algn="just">
              <a:lnSpc>
                <a:spcPct val="150000"/>
              </a:lnSpc>
            </a:pPr>
            <a:r>
              <a:rPr lang="it-IT">
                <a:ea typeface="+mn-lt"/>
                <a:cs typeface="+mn-lt"/>
              </a:rPr>
              <a:t>Sul tracciato della Francigena del Sud direttrice Casilina-Prenestina sono stati finanziati i seguenti progetti:</a:t>
            </a:r>
          </a:p>
          <a:p>
            <a:pPr algn="just">
              <a:lnSpc>
                <a:spcPct val="150000"/>
              </a:lnSpc>
              <a:buFont typeface="Arial"/>
              <a:buChar char="•"/>
            </a:pPr>
            <a:endParaRPr lang="it-IT">
              <a:ea typeface="+mn-lt"/>
              <a:cs typeface="+mn-lt"/>
            </a:endParaRPr>
          </a:p>
          <a:p>
            <a:pPr algn="just">
              <a:lnSpc>
                <a:spcPct val="150000"/>
              </a:lnSpc>
            </a:pPr>
            <a:endParaRPr lang="it-IT">
              <a:ea typeface="+mn-lt"/>
              <a:cs typeface="+mn-lt"/>
            </a:endParaRPr>
          </a:p>
        </p:txBody>
      </p:sp>
      <p:pic>
        <p:nvPicPr>
          <p:cNvPr id="6" name="Immagine 5">
            <a:extLst>
              <a:ext uri="{FF2B5EF4-FFF2-40B4-BE49-F238E27FC236}">
                <a16:creationId xmlns:a16="http://schemas.microsoft.com/office/drawing/2014/main" xmlns="" id="{021371A0-52CA-4B2B-9B45-0E3C88C81FC8}"/>
              </a:ext>
            </a:extLst>
          </p:cNvPr>
          <p:cNvPicPr>
            <a:picLocks noChangeAspect="1"/>
          </p:cNvPicPr>
          <p:nvPr/>
        </p:nvPicPr>
        <p:blipFill>
          <a:blip r:embed="rId2"/>
          <a:stretch>
            <a:fillRect/>
          </a:stretch>
        </p:blipFill>
        <p:spPr>
          <a:xfrm>
            <a:off x="1181101" y="5601877"/>
            <a:ext cx="1371599" cy="342899"/>
          </a:xfrm>
          <a:prstGeom prst="rect">
            <a:avLst/>
          </a:prstGeom>
          <a:ln w="57150" cmpd="thickThin">
            <a:noFill/>
            <a:miter lim="800000"/>
          </a:ln>
        </p:spPr>
      </p:pic>
      <p:pic>
        <p:nvPicPr>
          <p:cNvPr id="7" name="Immagine 6">
            <a:extLst>
              <a:ext uri="{FF2B5EF4-FFF2-40B4-BE49-F238E27FC236}">
                <a16:creationId xmlns:a16="http://schemas.microsoft.com/office/drawing/2014/main" xmlns="" id="{E55A4C29-7D6F-4AE2-8F77-06740844D132}"/>
              </a:ext>
            </a:extLst>
          </p:cNvPr>
          <p:cNvPicPr>
            <a:picLocks noChangeAspect="1"/>
          </p:cNvPicPr>
          <p:nvPr/>
        </p:nvPicPr>
        <p:blipFill>
          <a:blip r:embed="rId3"/>
          <a:stretch>
            <a:fillRect/>
          </a:stretch>
        </p:blipFill>
        <p:spPr>
          <a:xfrm>
            <a:off x="8779570" y="5601877"/>
            <a:ext cx="2231329" cy="438950"/>
          </a:xfrm>
          <a:prstGeom prst="rect">
            <a:avLst/>
          </a:prstGeom>
        </p:spPr>
      </p:pic>
      <p:pic>
        <p:nvPicPr>
          <p:cNvPr id="2" name="Immagine 2">
            <a:extLst>
              <a:ext uri="{FF2B5EF4-FFF2-40B4-BE49-F238E27FC236}">
                <a16:creationId xmlns:a16="http://schemas.microsoft.com/office/drawing/2014/main" xmlns="" id="{219F3740-33BF-4971-B6CB-A334CEE1FAA6}"/>
              </a:ext>
            </a:extLst>
          </p:cNvPr>
          <p:cNvPicPr>
            <a:picLocks noChangeAspect="1"/>
          </p:cNvPicPr>
          <p:nvPr/>
        </p:nvPicPr>
        <p:blipFill>
          <a:blip r:embed="rId4"/>
          <a:stretch>
            <a:fillRect/>
          </a:stretch>
        </p:blipFill>
        <p:spPr>
          <a:xfrm>
            <a:off x="4777317" y="5059636"/>
            <a:ext cx="2224617" cy="781560"/>
          </a:xfrm>
          <a:prstGeom prst="rect">
            <a:avLst/>
          </a:prstGeom>
        </p:spPr>
      </p:pic>
    </p:spTree>
    <p:extLst>
      <p:ext uri="{BB962C8B-B14F-4D97-AF65-F5344CB8AC3E}">
        <p14:creationId xmlns:p14="http://schemas.microsoft.com/office/powerpoint/2010/main" val="191837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649846"/>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8907618" y="5614580"/>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190625" y="1158023"/>
            <a:ext cx="9942355" cy="4696335"/>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pPr>
            <a:r>
              <a:rPr lang="en-US" b="0" i="0">
                <a:solidFill>
                  <a:schemeClr val="tx1">
                    <a:lumMod val="85000"/>
                    <a:lumOff val="15000"/>
                  </a:schemeClr>
                </a:solidFill>
              </a:rPr>
              <a:t>.</a:t>
            </a:r>
          </a:p>
        </p:txBody>
      </p:sp>
      <p:sp>
        <p:nvSpPr>
          <p:cNvPr id="14" name="CasellaDiTesto 13">
            <a:extLst>
              <a:ext uri="{FF2B5EF4-FFF2-40B4-BE49-F238E27FC236}">
                <a16:creationId xmlns:a16="http://schemas.microsoft.com/office/drawing/2014/main" xmlns="" id="{EA78774B-379C-4000-B725-4C31D0C8EA23}"/>
              </a:ext>
            </a:extLst>
          </p:cNvPr>
          <p:cNvSpPr txBox="1"/>
          <p:nvPr/>
        </p:nvSpPr>
        <p:spPr>
          <a:xfrm>
            <a:off x="1857375" y="971550"/>
            <a:ext cx="89439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212121"/>
              </a:solidFill>
              <a:latin typeface="Garamond"/>
              <a:cs typeface="Calibri"/>
            </a:endParaRPr>
          </a:p>
        </p:txBody>
      </p:sp>
      <p:pic>
        <p:nvPicPr>
          <p:cNvPr id="17" name="Immagine 2">
            <a:extLst>
              <a:ext uri="{FF2B5EF4-FFF2-40B4-BE49-F238E27FC236}">
                <a16:creationId xmlns:a16="http://schemas.microsoft.com/office/drawing/2014/main" xmlns="" id="{C53BABDC-1B28-4327-B6FA-FC0BE666D62D}"/>
              </a:ext>
            </a:extLst>
          </p:cNvPr>
          <p:cNvPicPr>
            <a:picLocks noChangeAspect="1"/>
          </p:cNvPicPr>
          <p:nvPr/>
        </p:nvPicPr>
        <p:blipFill>
          <a:blip r:embed="rId4"/>
          <a:stretch>
            <a:fillRect/>
          </a:stretch>
        </p:blipFill>
        <p:spPr>
          <a:xfrm>
            <a:off x="4881701" y="5466731"/>
            <a:ext cx="2224617" cy="781560"/>
          </a:xfrm>
          <a:prstGeom prst="rect">
            <a:avLst/>
          </a:prstGeom>
        </p:spPr>
      </p:pic>
      <p:pic>
        <p:nvPicPr>
          <p:cNvPr id="2" name="Immagine 5" descr="Immagine che contiene tavolo&#10;&#10;Descrizione generata automaticamente">
            <a:extLst>
              <a:ext uri="{FF2B5EF4-FFF2-40B4-BE49-F238E27FC236}">
                <a16:creationId xmlns:a16="http://schemas.microsoft.com/office/drawing/2014/main" xmlns="" id="{67AD4AD7-07B8-4F9E-A1B4-C4C18539DE41}"/>
              </a:ext>
            </a:extLst>
          </p:cNvPr>
          <p:cNvPicPr>
            <a:picLocks noChangeAspect="1"/>
          </p:cNvPicPr>
          <p:nvPr/>
        </p:nvPicPr>
        <p:blipFill>
          <a:blip r:embed="rId5"/>
          <a:stretch>
            <a:fillRect/>
          </a:stretch>
        </p:blipFill>
        <p:spPr>
          <a:xfrm>
            <a:off x="924983" y="815057"/>
            <a:ext cx="10458449" cy="4518804"/>
          </a:xfrm>
          <a:prstGeom prst="rect">
            <a:avLst/>
          </a:prstGeom>
        </p:spPr>
      </p:pic>
    </p:spTree>
    <p:extLst>
      <p:ext uri="{BB962C8B-B14F-4D97-AF65-F5344CB8AC3E}">
        <p14:creationId xmlns:p14="http://schemas.microsoft.com/office/powerpoint/2010/main" val="313898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263627"/>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9012002" y="5259676"/>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123950" y="881798"/>
            <a:ext cx="9942355" cy="4696335"/>
          </a:xfrm>
          <a:prstGeom prst="rect">
            <a:avLst/>
          </a:prstGeom>
        </p:spPr>
        <p:txBody>
          <a:bodyPr vert="horz" lIns="91440" tIns="45720" rIns="91440" bIns="45720" rtlCol="0" anchor="t">
            <a:normAutofit/>
          </a:bodyPr>
          <a:lstStyle/>
          <a:p>
            <a:r>
              <a:rPr lang="it-IT" b="1">
                <a:ea typeface="+mn-lt"/>
                <a:cs typeface="+mn-lt"/>
              </a:rPr>
              <a:t>                             </a:t>
            </a:r>
          </a:p>
          <a:p>
            <a:r>
              <a:rPr lang="it-IT" b="1">
                <a:ea typeface="+mn-lt"/>
                <a:cs typeface="+mn-lt"/>
              </a:rPr>
              <a:t>                                Deliberazione di Giunta Regionale n. 819 del 14 Dicembre 2018</a:t>
            </a:r>
            <a:endParaRPr lang="it-IT" b="1"/>
          </a:p>
          <a:p>
            <a:endParaRPr lang="it-IT">
              <a:ea typeface="+mn-lt"/>
              <a:cs typeface="+mn-lt"/>
            </a:endParaRPr>
          </a:p>
          <a:p>
            <a:pPr algn="just">
              <a:lnSpc>
                <a:spcPct val="150000"/>
              </a:lnSpc>
            </a:pPr>
            <a:r>
              <a:rPr lang="it-IT">
                <a:ea typeface="+mn-lt"/>
                <a:cs typeface="+mn-lt"/>
              </a:rPr>
              <a:t>L.R.13/2007 e ss.mm. e DGR 348/2018. Accordo Operativo tra il Ministero dei beni e delle attività culturali e del turismo e le Regioni Lazio, Valle d'Aosta, Piemonte, Lombardia, Liguria, Emilia-Romagna, Toscana, Campania, Molise, Basilicata e Puglia, finalizzato all'attuazione dell'intervento n. 33 relativo al progetto "Via Francigena" - Piano stralcio "Cultura e Turismo". Fondo per lo Sviluppo e la Coesione 2014-2020. Delibera CIPE n. 3/2016. Approvazione del tracciato della Via Francigena del Sud, di cui all'art. 3, c. 1, lett. b) dell'Accordo Operativo.</a:t>
            </a:r>
            <a:endParaRPr lang="it-IT"/>
          </a:p>
          <a:p>
            <a:pPr>
              <a:spcAft>
                <a:spcPts val="1200"/>
              </a:spcAft>
            </a:pPr>
            <a:endParaRPr lang="it-IT">
              <a:latin typeface="Garamond"/>
              <a:cs typeface="Calibri"/>
            </a:endParaRPr>
          </a:p>
        </p:txBody>
      </p:sp>
      <p:pic>
        <p:nvPicPr>
          <p:cNvPr id="12" name="Immagine 2">
            <a:extLst>
              <a:ext uri="{FF2B5EF4-FFF2-40B4-BE49-F238E27FC236}">
                <a16:creationId xmlns:a16="http://schemas.microsoft.com/office/drawing/2014/main" xmlns="" id="{CFB7D2C0-C9CA-4A2E-8BD5-F323CCF1ACDF}"/>
              </a:ext>
            </a:extLst>
          </p:cNvPr>
          <p:cNvPicPr>
            <a:picLocks noChangeAspect="1"/>
          </p:cNvPicPr>
          <p:nvPr/>
        </p:nvPicPr>
        <p:blipFill>
          <a:blip r:embed="rId4"/>
          <a:stretch>
            <a:fillRect/>
          </a:stretch>
        </p:blipFill>
        <p:spPr>
          <a:xfrm>
            <a:off x="4777317" y="5059636"/>
            <a:ext cx="2224617" cy="781560"/>
          </a:xfrm>
          <a:prstGeom prst="rect">
            <a:avLst/>
          </a:prstGeom>
        </p:spPr>
      </p:pic>
    </p:spTree>
    <p:extLst>
      <p:ext uri="{BB962C8B-B14F-4D97-AF65-F5344CB8AC3E}">
        <p14:creationId xmlns:p14="http://schemas.microsoft.com/office/powerpoint/2010/main" val="714644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xmlns="" id="{93EC62A1-D8CB-4EAE-BD67-9EB9F88E3200}"/>
              </a:ext>
            </a:extLst>
          </p:cNvPr>
          <p:cNvSpPr txBox="1"/>
          <p:nvPr/>
        </p:nvSpPr>
        <p:spPr>
          <a:xfrm>
            <a:off x="1190625" y="1158023"/>
            <a:ext cx="9942355" cy="4696335"/>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pPr>
            <a:r>
              <a:rPr lang="en-US" b="0" i="0">
                <a:solidFill>
                  <a:schemeClr val="tx1">
                    <a:lumMod val="85000"/>
                    <a:lumOff val="15000"/>
                  </a:schemeClr>
                </a:solidFill>
              </a:rPr>
              <a:t>.</a:t>
            </a:r>
          </a:p>
        </p:txBody>
      </p:sp>
      <p:sp>
        <p:nvSpPr>
          <p:cNvPr id="14" name="CasellaDiTesto 13">
            <a:extLst>
              <a:ext uri="{FF2B5EF4-FFF2-40B4-BE49-F238E27FC236}">
                <a16:creationId xmlns:a16="http://schemas.microsoft.com/office/drawing/2014/main" xmlns="" id="{EA78774B-379C-4000-B725-4C31D0C8EA23}"/>
              </a:ext>
            </a:extLst>
          </p:cNvPr>
          <p:cNvSpPr txBox="1"/>
          <p:nvPr/>
        </p:nvSpPr>
        <p:spPr>
          <a:xfrm>
            <a:off x="1828800" y="1219200"/>
            <a:ext cx="89439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212121"/>
              </a:solidFill>
              <a:latin typeface="Garamond"/>
              <a:cs typeface="Calibri"/>
            </a:endParaRPr>
          </a:p>
        </p:txBody>
      </p:sp>
      <p:pic>
        <p:nvPicPr>
          <p:cNvPr id="6" name="Immagine 6" descr="Immagine che contiene mappa&#10;&#10;Descrizione generata automaticamente">
            <a:extLst>
              <a:ext uri="{FF2B5EF4-FFF2-40B4-BE49-F238E27FC236}">
                <a16:creationId xmlns:a16="http://schemas.microsoft.com/office/drawing/2014/main" xmlns="" id="{A3869607-4F05-435F-A25E-98577E3C9DBE}"/>
              </a:ext>
            </a:extLst>
          </p:cNvPr>
          <p:cNvPicPr>
            <a:picLocks noChangeAspect="1"/>
          </p:cNvPicPr>
          <p:nvPr/>
        </p:nvPicPr>
        <p:blipFill>
          <a:blip r:embed="rId2"/>
          <a:stretch>
            <a:fillRect/>
          </a:stretch>
        </p:blipFill>
        <p:spPr>
          <a:xfrm>
            <a:off x="459317" y="465379"/>
            <a:ext cx="11262779" cy="5937825"/>
          </a:xfrm>
          <a:prstGeom prst="rect">
            <a:avLst/>
          </a:prstGeom>
        </p:spPr>
      </p:pic>
    </p:spTree>
    <p:extLst>
      <p:ext uri="{BB962C8B-B14F-4D97-AF65-F5344CB8AC3E}">
        <p14:creationId xmlns:p14="http://schemas.microsoft.com/office/powerpoint/2010/main" val="851714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263627"/>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9012002" y="5259676"/>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362075" y="1158023"/>
            <a:ext cx="9942355" cy="4696335"/>
          </a:xfrm>
          <a:prstGeom prst="rect">
            <a:avLst/>
          </a:prstGeom>
        </p:spPr>
        <p:txBody>
          <a:bodyPr vert="horz" lIns="91440" tIns="45720" rIns="91440" bIns="45720" rtlCol="0" anchor="t">
            <a:normAutofit/>
          </a:bodyPr>
          <a:lstStyle/>
          <a:p>
            <a:pPr>
              <a:spcAft>
                <a:spcPts val="1200"/>
              </a:spcAft>
            </a:pPr>
            <a:r>
              <a:rPr lang="it-IT">
                <a:ea typeface="+mn-lt"/>
                <a:cs typeface="+mn-lt"/>
              </a:rPr>
              <a:t>                                                 </a:t>
            </a:r>
            <a:endParaRPr lang="it-IT"/>
          </a:p>
          <a:p>
            <a:pPr>
              <a:spcAft>
                <a:spcPts val="1200"/>
              </a:spcAft>
            </a:pPr>
            <a:r>
              <a:rPr lang="it-IT">
                <a:ea typeface="+mn-lt"/>
                <a:cs typeface="+mn-lt"/>
              </a:rPr>
              <a:t>                                             </a:t>
            </a:r>
            <a:r>
              <a:rPr lang="it-IT" b="1">
                <a:ea typeface="+mn-lt"/>
                <a:cs typeface="+mn-lt"/>
              </a:rPr>
              <a:t>Legge regionale del 10 marzo 2017 n. 2 </a:t>
            </a:r>
          </a:p>
          <a:p>
            <a:pPr>
              <a:lnSpc>
                <a:spcPct val="150000"/>
              </a:lnSpc>
              <a:spcAft>
                <a:spcPts val="1200"/>
              </a:spcAft>
            </a:pPr>
            <a:r>
              <a:rPr lang="it-IT">
                <a:ea typeface="+mn-lt"/>
                <a:cs typeface="+mn-lt"/>
              </a:rPr>
              <a:t>Disposizioni per la realizzazione, manutenzione, gestione, promozione e valorizzazione della rete dei cammini della Regione Lazio. Modifiche alla Legge regionale del 6 agosto 2007, n. 13 concernente l'organizzazione del sistema turistico laziale e successive modifiche, finanziamento per gli interventi rivolti alla messa in sicurezza della Rete dei cammini del Lazio (RCL).</a:t>
            </a:r>
            <a:endParaRPr lang="it-IT"/>
          </a:p>
          <a:p>
            <a:pPr algn="just">
              <a:lnSpc>
                <a:spcPct val="150000"/>
              </a:lnSpc>
              <a:spcAft>
                <a:spcPts val="1200"/>
              </a:spcAft>
            </a:pPr>
            <a:endParaRPr lang="it-IT"/>
          </a:p>
          <a:p>
            <a:pPr algn="just">
              <a:spcAft>
                <a:spcPts val="1200"/>
              </a:spcAft>
            </a:pPr>
            <a:r>
              <a:rPr lang="it-IT">
                <a:ea typeface="+mn-lt"/>
                <a:cs typeface="+mn-lt"/>
              </a:rPr>
              <a:t>                                                              </a:t>
            </a:r>
            <a:endParaRPr lang="it-IT"/>
          </a:p>
        </p:txBody>
      </p:sp>
      <p:pic>
        <p:nvPicPr>
          <p:cNvPr id="2" name="Immagine 2">
            <a:extLst>
              <a:ext uri="{FF2B5EF4-FFF2-40B4-BE49-F238E27FC236}">
                <a16:creationId xmlns:a16="http://schemas.microsoft.com/office/drawing/2014/main" xmlns="" id="{21B9CDEC-D407-478A-B5B2-1B085377F01D}"/>
              </a:ext>
            </a:extLst>
          </p:cNvPr>
          <p:cNvPicPr>
            <a:picLocks noChangeAspect="1"/>
          </p:cNvPicPr>
          <p:nvPr/>
        </p:nvPicPr>
        <p:blipFill>
          <a:blip r:embed="rId4"/>
          <a:stretch>
            <a:fillRect/>
          </a:stretch>
        </p:blipFill>
        <p:spPr>
          <a:xfrm>
            <a:off x="4777317" y="5059636"/>
            <a:ext cx="2224617" cy="781560"/>
          </a:xfrm>
          <a:prstGeom prst="rect">
            <a:avLst/>
          </a:prstGeom>
        </p:spPr>
      </p:pic>
    </p:spTree>
    <p:extLst>
      <p:ext uri="{BB962C8B-B14F-4D97-AF65-F5344CB8AC3E}">
        <p14:creationId xmlns:p14="http://schemas.microsoft.com/office/powerpoint/2010/main" val="629892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263627"/>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9012002" y="5259676"/>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190625" y="1158023"/>
            <a:ext cx="9942355" cy="4696335"/>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pPr>
            <a:r>
              <a:rPr lang="en-US" b="0" i="0">
                <a:solidFill>
                  <a:schemeClr val="tx1">
                    <a:lumMod val="85000"/>
                    <a:lumOff val="15000"/>
                  </a:schemeClr>
                </a:solidFill>
              </a:rPr>
              <a:t>.</a:t>
            </a:r>
          </a:p>
        </p:txBody>
      </p:sp>
      <p:sp>
        <p:nvSpPr>
          <p:cNvPr id="6" name="CasellaDiTesto 5">
            <a:extLst>
              <a:ext uri="{FF2B5EF4-FFF2-40B4-BE49-F238E27FC236}">
                <a16:creationId xmlns:a16="http://schemas.microsoft.com/office/drawing/2014/main" xmlns="" id="{A95EBF42-991B-420E-BBD0-0C9E5C3741A8}"/>
              </a:ext>
            </a:extLst>
          </p:cNvPr>
          <p:cNvSpPr txBox="1"/>
          <p:nvPr/>
        </p:nvSpPr>
        <p:spPr>
          <a:xfrm>
            <a:off x="1301750" y="933974"/>
            <a:ext cx="9942354" cy="3139321"/>
          </a:xfrm>
          <a:prstGeom prst="rect">
            <a:avLst/>
          </a:prstGeom>
          <a:noFill/>
        </p:spPr>
        <p:txBody>
          <a:bodyPr wrap="square" lIns="91440" tIns="45720" rIns="91440" bIns="45720" anchor="t">
            <a:spAutoFit/>
          </a:bodyPr>
          <a:lstStyle/>
          <a:p>
            <a:pPr marL="285750" indent="-285750">
              <a:buFont typeface="Arial"/>
              <a:buChar char="•"/>
            </a:pPr>
            <a:endParaRPr lang="it-IT" b="1">
              <a:ea typeface="+mn-lt"/>
              <a:cs typeface="+mn-lt"/>
            </a:endParaRPr>
          </a:p>
          <a:p>
            <a:pPr algn="just">
              <a:lnSpc>
                <a:spcPct val="150000"/>
              </a:lnSpc>
            </a:pPr>
            <a:r>
              <a:rPr lang="it-IT" b="1">
                <a:ea typeface="+mn-lt"/>
                <a:cs typeface="+mn-lt"/>
              </a:rPr>
              <a:t>                                        Regolamento regionale del  15 Novembre 2019 n. 23 </a:t>
            </a:r>
            <a:endParaRPr lang="it-IT" b="1"/>
          </a:p>
          <a:p>
            <a:pPr algn="just">
              <a:lnSpc>
                <a:spcPct val="150000"/>
              </a:lnSpc>
            </a:pPr>
            <a:endParaRPr lang="it-IT" b="1">
              <a:ea typeface="+mn-lt"/>
              <a:cs typeface="+mn-lt"/>
            </a:endParaRPr>
          </a:p>
          <a:p>
            <a:pPr algn="just">
              <a:lnSpc>
                <a:spcPct val="150000"/>
              </a:lnSpc>
            </a:pPr>
            <a:r>
              <a:rPr lang="it-IT">
                <a:ea typeface="+mn-lt"/>
                <a:cs typeface="+mn-lt"/>
              </a:rPr>
              <a:t>Regolamento di attuazione della Legge regionale 10 marzo 2017, </a:t>
            </a:r>
            <a:r>
              <a:rPr lang="it-IT" sz="1800" i="0">
                <a:effectLst/>
                <a:ea typeface="+mn-lt"/>
                <a:cs typeface="+mn-lt"/>
              </a:rPr>
              <a:t>n</a:t>
            </a:r>
            <a:r>
              <a:rPr lang="it-IT">
                <a:ea typeface="+mn-lt"/>
                <a:cs typeface="+mn-lt"/>
              </a:rPr>
              <a:t>. 2 (Disposizioni per </a:t>
            </a:r>
            <a:r>
              <a:rPr lang="it-IT" sz="1800" i="0">
                <a:effectLst/>
                <a:ea typeface="+mn-lt"/>
                <a:cs typeface="+mn-lt"/>
              </a:rPr>
              <a:t>la </a:t>
            </a:r>
            <a:r>
              <a:rPr lang="it-IT">
                <a:ea typeface="+mn-lt"/>
                <a:cs typeface="+mn-lt"/>
              </a:rPr>
              <a:t>realizzazione, manutenzione, gestione, promozione e valorizzazione della rete dei cammini della Regione Lazio. Modifiche alla Legge regionale 6 agosto 2007 n. 13 concernente l’organizzazione del sistema turistico laziale e successive modifiche).   </a:t>
            </a:r>
            <a:endParaRPr lang="it-IT"/>
          </a:p>
          <a:p>
            <a:pPr algn="l">
              <a:spcAft>
                <a:spcPts val="1200"/>
              </a:spcAft>
            </a:pPr>
            <a:endParaRPr lang="it-IT" b="0" i="0">
              <a:solidFill>
                <a:srgbClr val="212121"/>
              </a:solidFill>
              <a:effectLst/>
              <a:latin typeface="Calibri" panose="020F0502020204030204" pitchFamily="34" charset="0"/>
              <a:cs typeface="Calibri"/>
            </a:endParaRPr>
          </a:p>
        </p:txBody>
      </p:sp>
      <p:pic>
        <p:nvPicPr>
          <p:cNvPr id="2" name="Immagine 2">
            <a:extLst>
              <a:ext uri="{FF2B5EF4-FFF2-40B4-BE49-F238E27FC236}">
                <a16:creationId xmlns:a16="http://schemas.microsoft.com/office/drawing/2014/main" xmlns="" id="{A092FA2E-0786-4B85-AEC3-7DBEF46BF969}"/>
              </a:ext>
            </a:extLst>
          </p:cNvPr>
          <p:cNvPicPr>
            <a:picLocks noChangeAspect="1"/>
          </p:cNvPicPr>
          <p:nvPr/>
        </p:nvPicPr>
        <p:blipFill>
          <a:blip r:embed="rId4"/>
          <a:stretch>
            <a:fillRect/>
          </a:stretch>
        </p:blipFill>
        <p:spPr>
          <a:xfrm>
            <a:off x="4777317" y="5059636"/>
            <a:ext cx="2224617" cy="781560"/>
          </a:xfrm>
          <a:prstGeom prst="rect">
            <a:avLst/>
          </a:prstGeom>
        </p:spPr>
      </p:pic>
    </p:spTree>
    <p:extLst>
      <p:ext uri="{BB962C8B-B14F-4D97-AF65-F5344CB8AC3E}">
        <p14:creationId xmlns:p14="http://schemas.microsoft.com/office/powerpoint/2010/main" val="1959621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263627"/>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9012002" y="5259676"/>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190625" y="1158023"/>
            <a:ext cx="9942355" cy="4696335"/>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pPr>
            <a:r>
              <a:rPr lang="en-US" b="0" i="0">
                <a:solidFill>
                  <a:schemeClr val="tx1">
                    <a:lumMod val="85000"/>
                    <a:lumOff val="15000"/>
                  </a:schemeClr>
                </a:solidFill>
              </a:rPr>
              <a:t>.</a:t>
            </a:r>
          </a:p>
        </p:txBody>
      </p:sp>
      <p:sp>
        <p:nvSpPr>
          <p:cNvPr id="2" name="CasellaDiTesto 1">
            <a:extLst>
              <a:ext uri="{FF2B5EF4-FFF2-40B4-BE49-F238E27FC236}">
                <a16:creationId xmlns:a16="http://schemas.microsoft.com/office/drawing/2014/main" xmlns="" id="{38DA8821-5E69-4893-94C8-FE1586F0ABD8}"/>
              </a:ext>
            </a:extLst>
          </p:cNvPr>
          <p:cNvSpPr txBox="1"/>
          <p:nvPr/>
        </p:nvSpPr>
        <p:spPr>
          <a:xfrm>
            <a:off x="1543050" y="1552575"/>
            <a:ext cx="9496425" cy="32387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solidFill>
                  <a:srgbClr val="212121"/>
                </a:solidFill>
                <a:latin typeface="Garamond"/>
                <a:cs typeface="Calibri"/>
              </a:rPr>
              <a:t>                           </a:t>
            </a:r>
            <a:r>
              <a:rPr lang="en-US" b="1" err="1">
                <a:solidFill>
                  <a:srgbClr val="212121"/>
                </a:solidFill>
                <a:latin typeface="Garamond"/>
                <a:cs typeface="Calibri"/>
              </a:rPr>
              <a:t>Deliberazione</a:t>
            </a:r>
            <a:r>
              <a:rPr lang="en-US" b="1">
                <a:solidFill>
                  <a:srgbClr val="212121"/>
                </a:solidFill>
                <a:latin typeface="Garamond"/>
                <a:cs typeface="Calibri"/>
              </a:rPr>
              <a:t> di Giunta Regionale n. 547 del 05 Agosto 2021 </a:t>
            </a:r>
            <a:endParaRPr lang="it-IT"/>
          </a:p>
          <a:p>
            <a:pPr algn="just">
              <a:lnSpc>
                <a:spcPct val="150000"/>
              </a:lnSpc>
            </a:pPr>
            <a:endParaRPr lang="en-US" b="1">
              <a:solidFill>
                <a:srgbClr val="212121"/>
              </a:solidFill>
              <a:latin typeface="Garamond"/>
              <a:cs typeface="Calibri"/>
            </a:endParaRPr>
          </a:p>
          <a:p>
            <a:pPr algn="just">
              <a:lnSpc>
                <a:spcPct val="150000"/>
              </a:lnSpc>
            </a:pPr>
            <a:r>
              <a:rPr lang="en-US">
                <a:solidFill>
                  <a:srgbClr val="212121"/>
                </a:solidFill>
                <a:latin typeface="Garamond"/>
                <a:cs typeface="Calibri"/>
              </a:rPr>
              <a:t>Legge </a:t>
            </a:r>
            <a:r>
              <a:rPr lang="en-US" err="1">
                <a:solidFill>
                  <a:srgbClr val="212121"/>
                </a:solidFill>
                <a:latin typeface="Garamond"/>
                <a:cs typeface="Calibri"/>
              </a:rPr>
              <a:t>regionale</a:t>
            </a:r>
            <a:r>
              <a:rPr lang="en-US">
                <a:solidFill>
                  <a:srgbClr val="212121"/>
                </a:solidFill>
                <a:latin typeface="Garamond"/>
                <a:cs typeface="Calibri"/>
              </a:rPr>
              <a:t> del 10 </a:t>
            </a:r>
            <a:r>
              <a:rPr lang="en-US" err="1">
                <a:solidFill>
                  <a:srgbClr val="212121"/>
                </a:solidFill>
                <a:latin typeface="Garamond"/>
                <a:cs typeface="Calibri"/>
              </a:rPr>
              <a:t>marzo</a:t>
            </a:r>
            <a:r>
              <a:rPr lang="en-US">
                <a:solidFill>
                  <a:srgbClr val="212121"/>
                </a:solidFill>
                <a:latin typeface="Garamond"/>
                <a:cs typeface="Calibri"/>
              </a:rPr>
              <a:t> 2017 n. 2</a:t>
            </a:r>
            <a:r>
              <a:rPr lang="en-US" b="1">
                <a:solidFill>
                  <a:srgbClr val="212121"/>
                </a:solidFill>
                <a:latin typeface="Garamond"/>
                <a:cs typeface="Calibri"/>
              </a:rPr>
              <a:t> </a:t>
            </a:r>
            <a:r>
              <a:rPr lang="en-US" err="1">
                <a:solidFill>
                  <a:srgbClr val="212121"/>
                </a:solidFill>
                <a:latin typeface="Garamond"/>
                <a:cs typeface="Calibri"/>
              </a:rPr>
              <a:t>recante</a:t>
            </a:r>
            <a:r>
              <a:rPr lang="en-US">
                <a:solidFill>
                  <a:srgbClr val="212121"/>
                </a:solidFill>
                <a:latin typeface="Garamond"/>
                <a:cs typeface="Calibri"/>
              </a:rPr>
              <a:t> "</a:t>
            </a:r>
            <a:r>
              <a:rPr lang="en-US" err="1">
                <a:solidFill>
                  <a:srgbClr val="212121"/>
                </a:solidFill>
                <a:latin typeface="Garamond"/>
                <a:cs typeface="Calibri"/>
              </a:rPr>
              <a:t>Disposizioni</a:t>
            </a:r>
            <a:r>
              <a:rPr lang="en-US">
                <a:solidFill>
                  <a:srgbClr val="212121"/>
                </a:solidFill>
                <a:latin typeface="Garamond"/>
                <a:cs typeface="Calibri"/>
              </a:rPr>
              <a:t> per la </a:t>
            </a:r>
            <a:r>
              <a:rPr lang="en-US" err="1">
                <a:solidFill>
                  <a:srgbClr val="212121"/>
                </a:solidFill>
                <a:latin typeface="Garamond"/>
                <a:cs typeface="Calibri"/>
              </a:rPr>
              <a:t>realizzazione</a:t>
            </a:r>
            <a:r>
              <a:rPr lang="en-US">
                <a:solidFill>
                  <a:srgbClr val="212121"/>
                </a:solidFill>
                <a:latin typeface="Garamond"/>
                <a:cs typeface="Calibri"/>
              </a:rPr>
              <a:t>, </a:t>
            </a:r>
            <a:r>
              <a:rPr lang="en-US" err="1">
                <a:solidFill>
                  <a:srgbClr val="212121"/>
                </a:solidFill>
                <a:latin typeface="Garamond"/>
                <a:cs typeface="Calibri"/>
              </a:rPr>
              <a:t>manutenzione</a:t>
            </a:r>
            <a:r>
              <a:rPr lang="en-US">
                <a:solidFill>
                  <a:srgbClr val="212121"/>
                </a:solidFill>
                <a:latin typeface="Garamond"/>
                <a:cs typeface="Calibri"/>
              </a:rPr>
              <a:t>, </a:t>
            </a:r>
            <a:r>
              <a:rPr lang="en-US" err="1">
                <a:solidFill>
                  <a:srgbClr val="212121"/>
                </a:solidFill>
                <a:latin typeface="Garamond"/>
                <a:cs typeface="Calibri"/>
              </a:rPr>
              <a:t>gestione</a:t>
            </a:r>
            <a:r>
              <a:rPr lang="en-US">
                <a:solidFill>
                  <a:srgbClr val="212121"/>
                </a:solidFill>
                <a:latin typeface="Garamond"/>
                <a:cs typeface="Calibri"/>
              </a:rPr>
              <a:t>, </a:t>
            </a:r>
            <a:r>
              <a:rPr lang="en-US" err="1">
                <a:solidFill>
                  <a:srgbClr val="212121"/>
                </a:solidFill>
                <a:latin typeface="Garamond"/>
                <a:cs typeface="Calibri"/>
              </a:rPr>
              <a:t>promozione</a:t>
            </a:r>
            <a:r>
              <a:rPr lang="en-US">
                <a:solidFill>
                  <a:srgbClr val="212121"/>
                </a:solidFill>
                <a:latin typeface="Garamond"/>
                <a:cs typeface="Calibri"/>
              </a:rPr>
              <a:t> e </a:t>
            </a:r>
            <a:r>
              <a:rPr lang="en-US" err="1">
                <a:solidFill>
                  <a:srgbClr val="212121"/>
                </a:solidFill>
                <a:latin typeface="Garamond"/>
                <a:cs typeface="Calibri"/>
              </a:rPr>
              <a:t>valorizzazione</a:t>
            </a:r>
            <a:r>
              <a:rPr lang="en-US">
                <a:solidFill>
                  <a:srgbClr val="212121"/>
                </a:solidFill>
                <a:latin typeface="Garamond"/>
                <a:cs typeface="Calibri"/>
              </a:rPr>
              <a:t> </a:t>
            </a:r>
            <a:r>
              <a:rPr lang="en-US" err="1">
                <a:solidFill>
                  <a:srgbClr val="212121"/>
                </a:solidFill>
                <a:latin typeface="Garamond"/>
                <a:cs typeface="Calibri"/>
              </a:rPr>
              <a:t>della</a:t>
            </a:r>
            <a:r>
              <a:rPr lang="en-US">
                <a:solidFill>
                  <a:srgbClr val="212121"/>
                </a:solidFill>
                <a:latin typeface="Garamond"/>
                <a:cs typeface="Calibri"/>
              </a:rPr>
              <a:t> rete </a:t>
            </a:r>
            <a:r>
              <a:rPr lang="en-US" err="1">
                <a:solidFill>
                  <a:srgbClr val="212121"/>
                </a:solidFill>
                <a:latin typeface="Garamond"/>
                <a:cs typeface="Calibri"/>
              </a:rPr>
              <a:t>dei</a:t>
            </a:r>
            <a:r>
              <a:rPr lang="en-US">
                <a:solidFill>
                  <a:srgbClr val="212121"/>
                </a:solidFill>
                <a:latin typeface="Garamond"/>
                <a:cs typeface="Calibri"/>
              </a:rPr>
              <a:t> </a:t>
            </a:r>
            <a:r>
              <a:rPr lang="en-US" err="1">
                <a:solidFill>
                  <a:srgbClr val="212121"/>
                </a:solidFill>
                <a:latin typeface="Garamond"/>
                <a:cs typeface="Calibri"/>
              </a:rPr>
              <a:t>cammini</a:t>
            </a:r>
            <a:r>
              <a:rPr lang="en-US">
                <a:solidFill>
                  <a:srgbClr val="212121"/>
                </a:solidFill>
                <a:latin typeface="Garamond"/>
                <a:cs typeface="Calibri"/>
              </a:rPr>
              <a:t> </a:t>
            </a:r>
            <a:r>
              <a:rPr lang="en-US" err="1">
                <a:solidFill>
                  <a:srgbClr val="212121"/>
                </a:solidFill>
                <a:latin typeface="Garamond"/>
                <a:cs typeface="Calibri"/>
              </a:rPr>
              <a:t>della</a:t>
            </a:r>
            <a:r>
              <a:rPr lang="en-US">
                <a:solidFill>
                  <a:srgbClr val="212121"/>
                </a:solidFill>
                <a:latin typeface="Garamond"/>
                <a:cs typeface="Calibri"/>
              </a:rPr>
              <a:t> </a:t>
            </a:r>
            <a:r>
              <a:rPr lang="en-US" err="1">
                <a:solidFill>
                  <a:srgbClr val="212121"/>
                </a:solidFill>
                <a:latin typeface="Garamond"/>
                <a:cs typeface="Calibri"/>
              </a:rPr>
              <a:t>Regione</a:t>
            </a:r>
            <a:r>
              <a:rPr lang="en-US">
                <a:solidFill>
                  <a:srgbClr val="212121"/>
                </a:solidFill>
                <a:latin typeface="Garamond"/>
                <a:cs typeface="Calibri"/>
              </a:rPr>
              <a:t> Lazio. </a:t>
            </a:r>
            <a:r>
              <a:rPr lang="en-US" err="1">
                <a:solidFill>
                  <a:srgbClr val="212121"/>
                </a:solidFill>
                <a:latin typeface="Garamond"/>
                <a:cs typeface="Calibri"/>
              </a:rPr>
              <a:t>Modifiche</a:t>
            </a:r>
            <a:r>
              <a:rPr lang="en-US">
                <a:solidFill>
                  <a:srgbClr val="212121"/>
                </a:solidFill>
                <a:latin typeface="Garamond"/>
                <a:cs typeface="Calibri"/>
              </a:rPr>
              <a:t> </a:t>
            </a:r>
            <a:r>
              <a:rPr lang="en-US" err="1">
                <a:solidFill>
                  <a:srgbClr val="212121"/>
                </a:solidFill>
                <a:latin typeface="Garamond"/>
                <a:cs typeface="Calibri"/>
              </a:rPr>
              <a:t>alla</a:t>
            </a:r>
            <a:r>
              <a:rPr lang="en-US">
                <a:solidFill>
                  <a:srgbClr val="212121"/>
                </a:solidFill>
                <a:latin typeface="Garamond"/>
                <a:cs typeface="Calibri"/>
              </a:rPr>
              <a:t> Legge </a:t>
            </a:r>
            <a:r>
              <a:rPr lang="en-US" err="1">
                <a:solidFill>
                  <a:srgbClr val="212121"/>
                </a:solidFill>
                <a:latin typeface="Garamond"/>
                <a:cs typeface="Calibri"/>
              </a:rPr>
              <a:t>regionale</a:t>
            </a:r>
            <a:r>
              <a:rPr lang="en-US">
                <a:solidFill>
                  <a:srgbClr val="212121"/>
                </a:solidFill>
                <a:latin typeface="Garamond"/>
                <a:cs typeface="Calibri"/>
              </a:rPr>
              <a:t> del 6 </a:t>
            </a:r>
            <a:r>
              <a:rPr lang="en-US" err="1">
                <a:solidFill>
                  <a:srgbClr val="212121"/>
                </a:solidFill>
                <a:latin typeface="Garamond"/>
                <a:cs typeface="Calibri"/>
              </a:rPr>
              <a:t>agosto</a:t>
            </a:r>
            <a:r>
              <a:rPr lang="en-US">
                <a:solidFill>
                  <a:srgbClr val="212121"/>
                </a:solidFill>
                <a:latin typeface="Garamond"/>
                <a:cs typeface="Calibri"/>
              </a:rPr>
              <a:t> 2007, n. 13 </a:t>
            </a:r>
            <a:r>
              <a:rPr lang="en-US" err="1">
                <a:solidFill>
                  <a:srgbClr val="212121"/>
                </a:solidFill>
                <a:latin typeface="Garamond"/>
                <a:cs typeface="Calibri"/>
              </a:rPr>
              <a:t>concernente</a:t>
            </a:r>
            <a:r>
              <a:rPr lang="en-US">
                <a:solidFill>
                  <a:srgbClr val="212121"/>
                </a:solidFill>
                <a:latin typeface="Garamond"/>
                <a:cs typeface="Calibri"/>
              </a:rPr>
              <a:t> </a:t>
            </a:r>
            <a:r>
              <a:rPr lang="en-US" err="1">
                <a:solidFill>
                  <a:srgbClr val="212121"/>
                </a:solidFill>
                <a:latin typeface="Garamond"/>
                <a:cs typeface="Calibri"/>
              </a:rPr>
              <a:t>l'organizzazione</a:t>
            </a:r>
            <a:r>
              <a:rPr lang="en-US">
                <a:solidFill>
                  <a:srgbClr val="212121"/>
                </a:solidFill>
                <a:latin typeface="Garamond"/>
                <a:cs typeface="Calibri"/>
              </a:rPr>
              <a:t> del </a:t>
            </a:r>
            <a:r>
              <a:rPr lang="en-US" err="1">
                <a:solidFill>
                  <a:srgbClr val="212121"/>
                </a:solidFill>
                <a:latin typeface="Garamond"/>
                <a:cs typeface="Calibri"/>
              </a:rPr>
              <a:t>sistema</a:t>
            </a:r>
            <a:r>
              <a:rPr lang="en-US">
                <a:solidFill>
                  <a:srgbClr val="212121"/>
                </a:solidFill>
                <a:latin typeface="Garamond"/>
                <a:cs typeface="Calibri"/>
              </a:rPr>
              <a:t> </a:t>
            </a:r>
            <a:r>
              <a:rPr lang="en-US" err="1">
                <a:solidFill>
                  <a:srgbClr val="212121"/>
                </a:solidFill>
                <a:latin typeface="Garamond"/>
                <a:cs typeface="Calibri"/>
              </a:rPr>
              <a:t>turistico</a:t>
            </a:r>
            <a:r>
              <a:rPr lang="en-US">
                <a:solidFill>
                  <a:srgbClr val="212121"/>
                </a:solidFill>
                <a:latin typeface="Garamond"/>
                <a:cs typeface="Calibri"/>
              </a:rPr>
              <a:t> </a:t>
            </a:r>
            <a:r>
              <a:rPr lang="en-US" err="1">
                <a:solidFill>
                  <a:srgbClr val="212121"/>
                </a:solidFill>
                <a:latin typeface="Garamond"/>
                <a:cs typeface="Calibri"/>
              </a:rPr>
              <a:t>laziale</a:t>
            </a:r>
            <a:r>
              <a:rPr lang="en-US">
                <a:solidFill>
                  <a:srgbClr val="212121"/>
                </a:solidFill>
                <a:latin typeface="Garamond"/>
                <a:cs typeface="Calibri"/>
              </a:rPr>
              <a:t> e successive </a:t>
            </a:r>
            <a:r>
              <a:rPr lang="en-US" err="1">
                <a:solidFill>
                  <a:srgbClr val="212121"/>
                </a:solidFill>
                <a:latin typeface="Garamond"/>
                <a:cs typeface="Calibri"/>
              </a:rPr>
              <a:t>modifiche</a:t>
            </a:r>
            <a:r>
              <a:rPr lang="en-US">
                <a:solidFill>
                  <a:srgbClr val="212121"/>
                </a:solidFill>
                <a:latin typeface="Garamond"/>
                <a:cs typeface="Calibri"/>
              </a:rPr>
              <a:t>", </a:t>
            </a:r>
            <a:r>
              <a:rPr lang="en-US" err="1">
                <a:ea typeface="+mn-lt"/>
                <a:cs typeface="+mn-lt"/>
              </a:rPr>
              <a:t>Approvazione</a:t>
            </a:r>
            <a:r>
              <a:rPr lang="en-US">
                <a:ea typeface="+mn-lt"/>
                <a:cs typeface="+mn-lt"/>
              </a:rPr>
              <a:t> </a:t>
            </a:r>
            <a:r>
              <a:rPr lang="en-US" err="1">
                <a:ea typeface="+mn-lt"/>
                <a:cs typeface="+mn-lt"/>
              </a:rPr>
              <a:t>degli</a:t>
            </a:r>
            <a:r>
              <a:rPr lang="en-US">
                <a:ea typeface="+mn-lt"/>
                <a:cs typeface="+mn-lt"/>
              </a:rPr>
              <a:t> </a:t>
            </a:r>
            <a:r>
              <a:rPr lang="en-US" err="1">
                <a:ea typeface="+mn-lt"/>
                <a:cs typeface="+mn-lt"/>
              </a:rPr>
              <a:t>abachi</a:t>
            </a:r>
            <a:r>
              <a:rPr lang="en-US">
                <a:ea typeface="+mn-lt"/>
                <a:cs typeface="+mn-lt"/>
              </a:rPr>
              <a:t> </a:t>
            </a:r>
            <a:r>
              <a:rPr lang="en-US" err="1">
                <a:ea typeface="+mn-lt"/>
                <a:cs typeface="+mn-lt"/>
              </a:rPr>
              <a:t>della</a:t>
            </a:r>
            <a:r>
              <a:rPr lang="en-US">
                <a:ea typeface="+mn-lt"/>
                <a:cs typeface="+mn-lt"/>
              </a:rPr>
              <a:t> </a:t>
            </a:r>
            <a:r>
              <a:rPr lang="en-US" err="1">
                <a:ea typeface="+mn-lt"/>
                <a:cs typeface="+mn-lt"/>
              </a:rPr>
              <a:t>segnaletica</a:t>
            </a:r>
            <a:r>
              <a:rPr lang="en-US">
                <a:ea typeface="+mn-lt"/>
                <a:cs typeface="+mn-lt"/>
              </a:rPr>
              <a:t> </a:t>
            </a:r>
            <a:r>
              <a:rPr lang="en-US" err="1">
                <a:ea typeface="+mn-lt"/>
                <a:cs typeface="+mn-lt"/>
              </a:rPr>
              <a:t>della</a:t>
            </a:r>
            <a:r>
              <a:rPr lang="en-US">
                <a:ea typeface="+mn-lt"/>
                <a:cs typeface="+mn-lt"/>
              </a:rPr>
              <a:t> Via </a:t>
            </a:r>
            <a:r>
              <a:rPr lang="en-US" err="1">
                <a:ea typeface="+mn-lt"/>
                <a:cs typeface="+mn-lt"/>
              </a:rPr>
              <a:t>Francigena</a:t>
            </a:r>
            <a:r>
              <a:rPr lang="en-US">
                <a:ea typeface="+mn-lt"/>
                <a:cs typeface="+mn-lt"/>
              </a:rPr>
              <a:t>, del </a:t>
            </a:r>
            <a:r>
              <a:rPr lang="en-US" err="1">
                <a:ea typeface="+mn-lt"/>
                <a:cs typeface="+mn-lt"/>
              </a:rPr>
              <a:t>Cammino</a:t>
            </a:r>
            <a:r>
              <a:rPr lang="en-US">
                <a:ea typeface="+mn-lt"/>
                <a:cs typeface="+mn-lt"/>
              </a:rPr>
              <a:t> di San Benedetto e del </a:t>
            </a:r>
            <a:r>
              <a:rPr lang="en-US" err="1">
                <a:ea typeface="+mn-lt"/>
                <a:cs typeface="+mn-lt"/>
              </a:rPr>
              <a:t>Cammino</a:t>
            </a:r>
            <a:r>
              <a:rPr lang="en-US">
                <a:ea typeface="+mn-lt"/>
                <a:cs typeface="+mn-lt"/>
              </a:rPr>
              <a:t> di San Francesco.</a:t>
            </a:r>
            <a:endParaRPr lang="en-US">
              <a:solidFill>
                <a:srgbClr val="000000"/>
              </a:solidFill>
              <a:latin typeface="Garamond"/>
              <a:cs typeface="Calibri"/>
            </a:endParaRPr>
          </a:p>
          <a:p>
            <a:pPr algn="just">
              <a:lnSpc>
                <a:spcPct val="150000"/>
              </a:lnSpc>
            </a:pPr>
            <a:endParaRPr lang="en-US">
              <a:solidFill>
                <a:srgbClr val="212121"/>
              </a:solidFill>
              <a:cs typeface="Calibri"/>
            </a:endParaRPr>
          </a:p>
        </p:txBody>
      </p:sp>
      <p:pic>
        <p:nvPicPr>
          <p:cNvPr id="8" name="Immagine 2">
            <a:extLst>
              <a:ext uri="{FF2B5EF4-FFF2-40B4-BE49-F238E27FC236}">
                <a16:creationId xmlns:a16="http://schemas.microsoft.com/office/drawing/2014/main" xmlns="" id="{82D917CE-3DBA-4B4C-AD5F-DE4416588E15}"/>
              </a:ext>
            </a:extLst>
          </p:cNvPr>
          <p:cNvPicPr>
            <a:picLocks noChangeAspect="1"/>
          </p:cNvPicPr>
          <p:nvPr/>
        </p:nvPicPr>
        <p:blipFill>
          <a:blip r:embed="rId4"/>
          <a:stretch>
            <a:fillRect/>
          </a:stretch>
        </p:blipFill>
        <p:spPr>
          <a:xfrm>
            <a:off x="4777317" y="5059636"/>
            <a:ext cx="2224617" cy="781560"/>
          </a:xfrm>
          <a:prstGeom prst="rect">
            <a:avLst/>
          </a:prstGeom>
        </p:spPr>
      </p:pic>
    </p:spTree>
    <p:extLst>
      <p:ext uri="{BB962C8B-B14F-4D97-AF65-F5344CB8AC3E}">
        <p14:creationId xmlns:p14="http://schemas.microsoft.com/office/powerpoint/2010/main" val="2006498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2D4D020A-83B9-4415-8144-031655B6873A}"/>
              </a:ext>
            </a:extLst>
          </p:cNvPr>
          <p:cNvPicPr>
            <a:picLocks noChangeAspect="1"/>
          </p:cNvPicPr>
          <p:nvPr/>
        </p:nvPicPr>
        <p:blipFill>
          <a:blip r:embed="rId2"/>
          <a:stretch>
            <a:fillRect/>
          </a:stretch>
        </p:blipFill>
        <p:spPr>
          <a:xfrm>
            <a:off x="1082231" y="5263627"/>
            <a:ext cx="1485899" cy="371474"/>
          </a:xfrm>
          <a:prstGeom prst="rect">
            <a:avLst/>
          </a:prstGeom>
          <a:ln w="57150" cmpd="thickThin">
            <a:noFill/>
            <a:miter lim="800000"/>
          </a:ln>
        </p:spPr>
      </p:pic>
      <p:pic>
        <p:nvPicPr>
          <p:cNvPr id="5" name="Immagine 4">
            <a:extLst>
              <a:ext uri="{FF2B5EF4-FFF2-40B4-BE49-F238E27FC236}">
                <a16:creationId xmlns:a16="http://schemas.microsoft.com/office/drawing/2014/main" xmlns="" id="{FFDA603B-8ED2-49D3-98FD-2B0872DF6B0D}"/>
              </a:ext>
            </a:extLst>
          </p:cNvPr>
          <p:cNvPicPr>
            <a:picLocks noChangeAspect="1"/>
          </p:cNvPicPr>
          <p:nvPr/>
        </p:nvPicPr>
        <p:blipFill>
          <a:blip r:embed="rId3"/>
          <a:stretch>
            <a:fillRect/>
          </a:stretch>
        </p:blipFill>
        <p:spPr>
          <a:xfrm>
            <a:off x="9012002" y="5259676"/>
            <a:ext cx="2229372" cy="440301"/>
          </a:xfrm>
          <a:prstGeom prst="rect">
            <a:avLst/>
          </a:prstGeom>
          <a:ln w="57150" cmpd="thickThin">
            <a:noFill/>
            <a:miter lim="800000"/>
          </a:ln>
        </p:spPr>
      </p:pic>
      <p:sp>
        <p:nvSpPr>
          <p:cNvPr id="3" name="CasellaDiTesto 2">
            <a:extLst>
              <a:ext uri="{FF2B5EF4-FFF2-40B4-BE49-F238E27FC236}">
                <a16:creationId xmlns:a16="http://schemas.microsoft.com/office/drawing/2014/main" xmlns="" id="{93EC62A1-D8CB-4EAE-BD67-9EB9F88E3200}"/>
              </a:ext>
            </a:extLst>
          </p:cNvPr>
          <p:cNvSpPr txBox="1"/>
          <p:nvPr/>
        </p:nvSpPr>
        <p:spPr>
          <a:xfrm>
            <a:off x="1338792" y="1147440"/>
            <a:ext cx="9942355" cy="4696335"/>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pPr>
            <a:endParaRPr lang="en-US" b="0" i="0">
              <a:solidFill>
                <a:schemeClr val="tx1">
                  <a:lumMod val="85000"/>
                  <a:lumOff val="15000"/>
                </a:schemeClr>
              </a:solidFill>
            </a:endParaRPr>
          </a:p>
        </p:txBody>
      </p:sp>
      <p:sp>
        <p:nvSpPr>
          <p:cNvPr id="6" name="CasellaDiTesto 5">
            <a:extLst>
              <a:ext uri="{FF2B5EF4-FFF2-40B4-BE49-F238E27FC236}">
                <a16:creationId xmlns:a16="http://schemas.microsoft.com/office/drawing/2014/main" xmlns="" id="{DF4FB90C-668B-42EF-ADD5-FB8D84D46C27}"/>
              </a:ext>
            </a:extLst>
          </p:cNvPr>
          <p:cNvSpPr txBox="1"/>
          <p:nvPr/>
        </p:nvSpPr>
        <p:spPr>
          <a:xfrm>
            <a:off x="3136062" y="1307216"/>
            <a:ext cx="758671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it-IT" sz="1400" b="1"/>
          </a:p>
          <a:p>
            <a:endParaRPr lang="it-IT" sz="1400" b="1"/>
          </a:p>
          <a:p>
            <a:endParaRPr lang="it-IT" sz="1400" b="1"/>
          </a:p>
          <a:p>
            <a:r>
              <a:rPr lang="it-IT" sz="1400" b="1"/>
              <a:t>Contatti:</a:t>
            </a:r>
            <a:r>
              <a:rPr lang="it-IT" sz="1400"/>
              <a:t> </a:t>
            </a:r>
            <a:endParaRPr lang="it-IT"/>
          </a:p>
          <a:p>
            <a:pPr algn="just"/>
            <a:r>
              <a:rPr lang="it-IT" sz="1400">
                <a:hlinkClick r:id="rId4"/>
              </a:rPr>
              <a:t>retecamminilazio@regione.lazio.it</a:t>
            </a:r>
            <a:endParaRPr lang="it-IT" sz="1400"/>
          </a:p>
          <a:p>
            <a:pPr algn="just"/>
            <a:endParaRPr lang="it-IT" sz="1400">
              <a:latin typeface="Garamond"/>
              <a:cs typeface="Calibri"/>
            </a:endParaRPr>
          </a:p>
          <a:p>
            <a:r>
              <a:rPr lang="it" sz="1400">
                <a:latin typeface="Garamond"/>
                <a:cs typeface="Calibri"/>
              </a:rPr>
              <a:t>Roberto Battista, responsabile segreteria Agenzia regionale del turismo </a:t>
            </a:r>
            <a:endParaRPr lang="it-IT" sz="1400">
              <a:latin typeface="Garamond"/>
              <a:cs typeface="Calibri"/>
            </a:endParaRPr>
          </a:p>
          <a:p>
            <a:r>
              <a:rPr lang="it" sz="1400">
                <a:latin typeface="Garamond"/>
                <a:cs typeface="Calibri"/>
              </a:rPr>
              <a:t>email </a:t>
            </a:r>
            <a:r>
              <a:rPr lang="it" sz="1400">
                <a:latin typeface="Garamond"/>
                <a:cs typeface="Calibri"/>
                <a:hlinkClick r:id="rId5"/>
              </a:rPr>
              <a:t>r.battista@egione.lazio.it</a:t>
            </a:r>
            <a:endParaRPr lang="it-IT" sz="1400">
              <a:latin typeface="Garamond"/>
            </a:endParaRPr>
          </a:p>
          <a:p>
            <a:endParaRPr lang="it" sz="1400">
              <a:latin typeface="Garamond"/>
              <a:cs typeface="Calibri"/>
            </a:endParaRPr>
          </a:p>
          <a:p>
            <a:r>
              <a:rPr lang="it" sz="1400">
                <a:latin typeface="Garamond"/>
                <a:cs typeface="Calibri"/>
              </a:rPr>
              <a:t>Cristiana Storti, dirigente Area programmazione turistica e interventi per le imprese </a:t>
            </a:r>
            <a:endParaRPr lang="it-IT" sz="1400">
              <a:latin typeface="Garamond"/>
              <a:cs typeface="Calibri"/>
            </a:endParaRPr>
          </a:p>
          <a:p>
            <a:r>
              <a:rPr lang="it" sz="1400">
                <a:latin typeface="Garamond"/>
                <a:cs typeface="Calibri"/>
              </a:rPr>
              <a:t>email </a:t>
            </a:r>
            <a:r>
              <a:rPr lang="it" sz="1400">
                <a:latin typeface="Garamond"/>
                <a:cs typeface="Calibri"/>
                <a:hlinkClick r:id="rId6"/>
              </a:rPr>
              <a:t>cstorti@regione.lazio.it</a:t>
            </a:r>
            <a:endParaRPr lang="it-IT" sz="1400">
              <a:latin typeface="Garamond"/>
            </a:endParaRPr>
          </a:p>
          <a:p>
            <a:endParaRPr lang="it" sz="1400">
              <a:latin typeface="Garamond"/>
              <a:cs typeface="Calibri"/>
            </a:endParaRPr>
          </a:p>
          <a:p>
            <a:r>
              <a:rPr lang="it" sz="1400">
                <a:latin typeface="Garamond"/>
                <a:cs typeface="Calibri"/>
              </a:rPr>
              <a:t>Massimiliano Sansonetti, PO Area programmazione turistica e interventi per le imprese email </a:t>
            </a:r>
            <a:r>
              <a:rPr lang="it" sz="1400">
                <a:latin typeface="Garamond"/>
                <a:cs typeface="Calibri"/>
                <a:hlinkClick r:id="rId7"/>
              </a:rPr>
              <a:t>msansonetti@regione.lazio.it</a:t>
            </a:r>
            <a:endParaRPr lang="it-IT" sz="1400">
              <a:latin typeface="Garamond"/>
            </a:endParaRPr>
          </a:p>
          <a:p>
            <a:r>
              <a:rPr lang="en-US"/>
              <a:t/>
            </a:r>
            <a:br>
              <a:rPr lang="en-US"/>
            </a:br>
            <a:endParaRPr lang="en-US"/>
          </a:p>
          <a:p>
            <a:pPr algn="l"/>
            <a:endParaRPr lang="it-IT" sz="2000"/>
          </a:p>
          <a:p>
            <a:endParaRPr lang="it-IT"/>
          </a:p>
        </p:txBody>
      </p:sp>
      <p:pic>
        <p:nvPicPr>
          <p:cNvPr id="9" name="Immagine 2">
            <a:extLst>
              <a:ext uri="{FF2B5EF4-FFF2-40B4-BE49-F238E27FC236}">
                <a16:creationId xmlns:a16="http://schemas.microsoft.com/office/drawing/2014/main" xmlns="" id="{ADFDE752-0997-4462-B6C3-F59EFF4085EA}"/>
              </a:ext>
            </a:extLst>
          </p:cNvPr>
          <p:cNvPicPr>
            <a:picLocks noChangeAspect="1"/>
          </p:cNvPicPr>
          <p:nvPr/>
        </p:nvPicPr>
        <p:blipFill>
          <a:blip r:embed="rId8"/>
          <a:stretch>
            <a:fillRect/>
          </a:stretch>
        </p:blipFill>
        <p:spPr>
          <a:xfrm>
            <a:off x="4840817" y="5059636"/>
            <a:ext cx="2224617" cy="781560"/>
          </a:xfrm>
          <a:prstGeom prst="rect">
            <a:avLst/>
          </a:prstGeom>
        </p:spPr>
      </p:pic>
    </p:spTree>
    <p:extLst>
      <p:ext uri="{BB962C8B-B14F-4D97-AF65-F5344CB8AC3E}">
        <p14:creationId xmlns:p14="http://schemas.microsoft.com/office/powerpoint/2010/main" val="3552126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o">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E4E49EB0-FB00-41F5-9359-4843D783A23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TotalTime>
  <Words>23</Words>
  <Application>Microsoft Office PowerPoint</Application>
  <PresentationFormat>Personalizzato</PresentationFormat>
  <Paragraphs>67</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Organico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Patrizia Schiboni</dc:creator>
  <cp:lastModifiedBy>Renato Di Gregorio</cp:lastModifiedBy>
  <cp:revision>1</cp:revision>
  <dcterms:created xsi:type="dcterms:W3CDTF">2021-11-17T10:03:02Z</dcterms:created>
  <dcterms:modified xsi:type="dcterms:W3CDTF">2021-11-21T07:53:10Z</dcterms:modified>
</cp:coreProperties>
</file>