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300" r:id="rId2"/>
    <p:sldId id="315" r:id="rId3"/>
    <p:sldId id="307" r:id="rId4"/>
    <p:sldId id="303" r:id="rId5"/>
    <p:sldId id="311" r:id="rId6"/>
    <p:sldId id="314" r:id="rId7"/>
    <p:sldId id="309" r:id="rId8"/>
    <p:sldId id="312" r:id="rId9"/>
    <p:sldId id="313" r:id="rId10"/>
    <p:sldId id="261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2302"/>
    <a:srgbClr val="FF9900"/>
    <a:srgbClr val="66CCFF"/>
    <a:srgbClr val="FF7C80"/>
    <a:srgbClr val="80F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172" autoAdjust="0"/>
  </p:normalViewPr>
  <p:slideViewPr>
    <p:cSldViewPr snapToGrid="0" snapToObjects="1">
      <p:cViewPr>
        <p:scale>
          <a:sx n="90" d="100"/>
          <a:sy n="90" d="100"/>
        </p:scale>
        <p:origin x="-55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4996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02797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98872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0977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00593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3158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95165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9170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0845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3615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0620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A06C6-FA45-0445-98F8-81B3131F8761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43CCE-3B82-C348-8884-B25DAFA6CC3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093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84321" y="2377753"/>
            <a:ext cx="83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tabLst>
                <a:tab pos="177800" algn="l"/>
              </a:tabLst>
            </a:pPr>
            <a:r>
              <a:rPr lang="it-IT" sz="3200" b="1" dirty="0" smtClean="0">
                <a:solidFill>
                  <a:srgbClr val="9A2302"/>
                </a:solidFill>
              </a:rPr>
              <a:t>DMO «TERRA DEI CAMMINI»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85414" y="5067300"/>
            <a:ext cx="38939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SER.A.F</a:t>
            </a:r>
            <a:endParaRPr lang="it-IT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12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ASSOCIAZIONE DEI COMUNI </a:t>
            </a:r>
          </a:p>
          <a:p>
            <a:r>
              <a:rPr lang="it-IT" sz="12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PROVINCIA DI FROSINONE</a:t>
            </a:r>
            <a:r>
              <a:rPr lang="it-IT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</a:p>
          <a:p>
            <a:endParaRPr lang="it-IT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374901" y="3702563"/>
            <a:ext cx="414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Piedimonte 5 . 4 . 2022</a:t>
            </a:r>
            <a:endParaRPr lang="it-IT" sz="2400" b="1" dirty="0"/>
          </a:p>
        </p:txBody>
      </p:sp>
      <p:pic>
        <p:nvPicPr>
          <p:cNvPr id="23554" name="Picture 2" descr="Logo Ser.A.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8801" y="5278514"/>
            <a:ext cx="652613" cy="627188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72" y="513803"/>
            <a:ext cx="1335949" cy="1247725"/>
          </a:xfrm>
          <a:prstGeom prst="rect">
            <a:avLst/>
          </a:prstGeom>
        </p:spPr>
      </p:pic>
      <p:pic>
        <p:nvPicPr>
          <p:cNvPr id="7" name="Picture 2" descr="Logo Ser.A.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0217" y="560049"/>
            <a:ext cx="1250184" cy="1201479"/>
          </a:xfrm>
          <a:prstGeom prst="rect">
            <a:avLst/>
          </a:prstGeom>
          <a:noFill/>
        </p:spPr>
      </p:pic>
      <p:sp>
        <p:nvSpPr>
          <p:cNvPr id="4" name="Freccia circolare a destra 3"/>
          <p:cNvSpPr/>
          <p:nvPr/>
        </p:nvSpPr>
        <p:spPr>
          <a:xfrm>
            <a:off x="1985414" y="1761528"/>
            <a:ext cx="268688" cy="6162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Freccia circolare a sinistra 7"/>
          <p:cNvSpPr/>
          <p:nvPr/>
        </p:nvSpPr>
        <p:spPr>
          <a:xfrm>
            <a:off x="6804837" y="1860698"/>
            <a:ext cx="322817" cy="616688"/>
          </a:xfrm>
          <a:prstGeom prst="curvedLeftArrow">
            <a:avLst>
              <a:gd name="adj1" fmla="val 25000"/>
              <a:gd name="adj2" fmla="val 50000"/>
              <a:gd name="adj3" fmla="val 34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5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119758" y="1214636"/>
            <a:ext cx="5957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SER.A.F </a:t>
            </a:r>
            <a:r>
              <a:rPr lang="it-IT" dirty="0"/>
              <a:t>: </a:t>
            </a:r>
            <a:r>
              <a:rPr lang="it-IT" dirty="0" smtClean="0"/>
              <a:t>Associazione di Comuni della provincia di Frosinone </a:t>
            </a:r>
            <a:r>
              <a:rPr lang="it-IT" dirty="0"/>
              <a:t> costituita nel 2004 e comprendente Comuni che vanno da Acuto a San Vittore  del  Lazio</a:t>
            </a:r>
          </a:p>
          <a:p>
            <a:endParaRPr lang="it-IT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374901" y="2741370"/>
            <a:ext cx="5386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Associazione  di Comuni della provincia di Frosinone </a:t>
            </a:r>
            <a:r>
              <a:rPr lang="it-IT" b="1" dirty="0" smtClean="0"/>
              <a:t>Terra dei Cammini</a:t>
            </a:r>
            <a:r>
              <a:rPr lang="it-IT" dirty="0" smtClean="0"/>
              <a:t>: Associazione di </a:t>
            </a:r>
            <a:r>
              <a:rPr lang="it-IT" dirty="0"/>
              <a:t>scopo </a:t>
            </a:r>
            <a:r>
              <a:rPr lang="it-IT" dirty="0" smtClean="0"/>
              <a:t>di Comuni costituita nel 2014 e comprendente Comuni di SERAF interessati alla gestione dei Cammini 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8" y="2660572"/>
            <a:ext cx="1335949" cy="1247725"/>
          </a:xfrm>
          <a:prstGeom prst="rect">
            <a:avLst/>
          </a:prstGeom>
        </p:spPr>
      </p:pic>
      <p:pic>
        <p:nvPicPr>
          <p:cNvPr id="7" name="Picture 2" descr="Logo Ser.A.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3809" y="1123342"/>
            <a:ext cx="1250184" cy="1201479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1010094" y="4391247"/>
            <a:ext cx="1023900" cy="86177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DMO</a:t>
            </a:r>
          </a:p>
          <a:p>
            <a:r>
              <a:rPr lang="it-IT" sz="1600" dirty="0" smtClean="0"/>
              <a:t>Terra  dei</a:t>
            </a:r>
          </a:p>
          <a:p>
            <a:r>
              <a:rPr lang="it-IT" sz="1600" dirty="0" smtClean="0"/>
              <a:t>Cammini</a:t>
            </a:r>
            <a:endParaRPr lang="it-IT" sz="16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2404878" y="4314302"/>
            <a:ext cx="5386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DMO Associazione  Terra dei Cammini</a:t>
            </a:r>
            <a:r>
              <a:rPr lang="it-IT" dirty="0" smtClean="0"/>
              <a:t>, associazione di scopo,  pubblico-privato per la gestione del Turismo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00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826" y="619155"/>
            <a:ext cx="7177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                           Un’area distintiva della Ciociaria </a:t>
            </a:r>
          </a:p>
          <a:p>
            <a:r>
              <a:rPr lang="it-IT" sz="2000" b="1" dirty="0" smtClean="0"/>
              <a:t>             coincidente con l’ADB del Cassinate di SER.A.F. </a:t>
            </a:r>
            <a:endParaRPr lang="en-US" sz="2000" dirty="0" smtClean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7" y="1459734"/>
            <a:ext cx="7783033" cy="47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25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183128" y="779065"/>
            <a:ext cx="68942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Destination</a:t>
            </a:r>
            <a:r>
              <a:rPr lang="it-IT" sz="2400" dirty="0" smtClean="0"/>
              <a:t> Management Organi</a:t>
            </a:r>
            <a:r>
              <a:rPr lang="en-US" sz="2400" dirty="0" err="1" smtClean="0"/>
              <a:t>zation</a:t>
            </a:r>
            <a:r>
              <a:rPr lang="en-US" sz="2400" dirty="0" smtClean="0"/>
              <a:t>                           </a:t>
            </a:r>
            <a:r>
              <a:rPr lang="it-IT" sz="2400" dirty="0" smtClean="0"/>
              <a:t>TERRA DEI CAMMINI</a:t>
            </a:r>
          </a:p>
          <a:p>
            <a:pPr algn="just"/>
            <a:endParaRPr lang="it-IT" sz="2400" dirty="0">
              <a:solidFill>
                <a:srgbClr val="FF9900"/>
              </a:solidFill>
            </a:endParaRPr>
          </a:p>
          <a:p>
            <a:pPr algn="just"/>
            <a:r>
              <a:rPr lang="it-IT" sz="2400" dirty="0" smtClean="0"/>
              <a:t>Obiettivo: mettere assieme «Pubblico e Privato»</a:t>
            </a:r>
          </a:p>
          <a:p>
            <a:pPr algn="just"/>
            <a:r>
              <a:rPr lang="it-IT" sz="2400" dirty="0" smtClean="0"/>
              <a:t>Per lavorare assieme sulla promo</a:t>
            </a:r>
            <a:r>
              <a:rPr lang="en-US" sz="2400" dirty="0" err="1" smtClean="0"/>
              <a:t>zione</a:t>
            </a:r>
            <a:r>
              <a:rPr lang="en-US" sz="2400" dirty="0" smtClean="0"/>
              <a:t> del </a:t>
            </a:r>
            <a:r>
              <a:rPr lang="en-US" sz="2400" dirty="0" err="1" smtClean="0"/>
              <a:t>Turismo</a:t>
            </a:r>
            <a:endParaRPr lang="it-IT" sz="2400" dirty="0"/>
          </a:p>
        </p:txBody>
      </p:sp>
      <p:pic>
        <p:nvPicPr>
          <p:cNvPr id="4" name="Immagine 3"/>
          <p:cNvPicPr/>
          <p:nvPr/>
        </p:nvPicPr>
        <p:blipFill>
          <a:blip r:embed="rId2"/>
          <a:srcRect l="5906" t="9799" r="5118" b="4549"/>
          <a:stretch>
            <a:fillRect/>
          </a:stretch>
        </p:blipFill>
        <p:spPr bwMode="auto">
          <a:xfrm>
            <a:off x="1056128" y="2808135"/>
            <a:ext cx="6894286" cy="312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67824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183128" y="779065"/>
            <a:ext cx="6894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I Cluster prescelti all’interno </a:t>
            </a:r>
          </a:p>
          <a:p>
            <a:pPr algn="ctr"/>
            <a:r>
              <a:rPr lang="it-IT" sz="2400" dirty="0" smtClean="0"/>
              <a:t>dell’Ambito Territoriale  d’intervento </a:t>
            </a:r>
          </a:p>
          <a:p>
            <a:pPr algn="ctr"/>
            <a:r>
              <a:rPr lang="it-IT" sz="2400" dirty="0" smtClean="0"/>
              <a:t>denominato «Ciociaria» </a:t>
            </a:r>
            <a:endParaRPr lang="it-IT" sz="2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335528" y="2252691"/>
            <a:ext cx="6894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it-IT" sz="2400" dirty="0" smtClean="0"/>
              <a:t>Cammini ed itinerari</a:t>
            </a:r>
          </a:p>
          <a:p>
            <a:pPr marL="457200" indent="-457200" algn="just">
              <a:buAutoNum type="arabicPeriod"/>
            </a:pPr>
            <a:r>
              <a:rPr lang="it-IT" sz="2400" dirty="0" smtClean="0"/>
              <a:t>Memoria</a:t>
            </a:r>
          </a:p>
          <a:p>
            <a:pPr marL="457200" indent="-457200" algn="just">
              <a:buAutoNum type="arabicPeriod"/>
            </a:pPr>
            <a:r>
              <a:rPr lang="it-IT" sz="2400" dirty="0" smtClean="0"/>
              <a:t>Turismo archeologico  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70" y="4781566"/>
            <a:ext cx="2789230" cy="191759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4381500"/>
            <a:ext cx="3136899" cy="1756664"/>
          </a:xfrm>
          <a:prstGeom prst="rect">
            <a:avLst/>
          </a:prstGeom>
        </p:spPr>
      </p:pic>
      <p:pic>
        <p:nvPicPr>
          <p:cNvPr id="7" name="Picture 6" descr="Slid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8999" y="2344075"/>
            <a:ext cx="2387601" cy="179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89637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183128" y="779065"/>
            <a:ext cx="6894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Le attività </a:t>
            </a:r>
            <a:endParaRPr lang="it-IT" sz="24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78328" y="1718865"/>
            <a:ext cx="68942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Costituzione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dell’Associazione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Preparazione</a:t>
            </a:r>
            <a:r>
              <a:rPr lang="en-US" sz="2400" dirty="0" smtClean="0"/>
              <a:t> </a:t>
            </a:r>
            <a:r>
              <a:rPr lang="en-US" sz="2400" dirty="0" err="1" smtClean="0"/>
              <a:t>Squadra</a:t>
            </a:r>
            <a:r>
              <a:rPr lang="en-US" sz="2400" dirty="0" smtClean="0"/>
              <a:t> </a:t>
            </a:r>
            <a:r>
              <a:rPr lang="en-US" sz="2400" dirty="0" err="1" smtClean="0"/>
              <a:t>d’intervento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Condivisione</a:t>
            </a:r>
            <a:r>
              <a:rPr lang="en-US" sz="2400" dirty="0" smtClean="0"/>
              <a:t> da parte </a:t>
            </a:r>
            <a:r>
              <a:rPr lang="en-US" sz="2400" dirty="0" err="1" smtClean="0"/>
              <a:t>degli</a:t>
            </a:r>
            <a:r>
              <a:rPr lang="en-US" sz="2400" dirty="0" smtClean="0"/>
              <a:t> </a:t>
            </a:r>
            <a:r>
              <a:rPr lang="en-US" sz="2400" dirty="0" err="1" smtClean="0"/>
              <a:t>attori</a:t>
            </a:r>
            <a:r>
              <a:rPr lang="en-US" sz="2400" dirty="0" smtClean="0"/>
              <a:t> del </a:t>
            </a:r>
            <a:r>
              <a:rPr lang="en-US" sz="2400" dirty="0" err="1" smtClean="0"/>
              <a:t>territorio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Progettazione</a:t>
            </a:r>
            <a:r>
              <a:rPr lang="en-US" sz="2400" dirty="0" smtClean="0"/>
              <a:t> </a:t>
            </a:r>
            <a:r>
              <a:rPr lang="en-US" sz="2400" dirty="0" err="1" smtClean="0"/>
              <a:t>degli</a:t>
            </a:r>
            <a:r>
              <a:rPr lang="en-US" sz="2400" dirty="0" smtClean="0"/>
              <a:t> </a:t>
            </a:r>
            <a:r>
              <a:rPr lang="en-US" sz="2400" dirty="0" err="1" smtClean="0"/>
              <a:t>strumenti</a:t>
            </a:r>
            <a:r>
              <a:rPr lang="en-US" sz="2400" dirty="0" smtClean="0"/>
              <a:t> di </a:t>
            </a:r>
            <a:r>
              <a:rPr lang="en-US" sz="2400" dirty="0" err="1" smtClean="0"/>
              <a:t>comunicazione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Realiz</a:t>
            </a:r>
            <a:r>
              <a:rPr lang="en-US" sz="2400" dirty="0" err="1"/>
              <a:t>z</a:t>
            </a:r>
            <a:r>
              <a:rPr lang="en-US" sz="2400" dirty="0" err="1" smtClean="0"/>
              <a:t>azione</a:t>
            </a:r>
            <a:r>
              <a:rPr lang="en-US" sz="2400" dirty="0" smtClean="0"/>
              <a:t> </a:t>
            </a:r>
            <a:r>
              <a:rPr lang="en-US" sz="2400" dirty="0" err="1" smtClean="0"/>
              <a:t>degli</a:t>
            </a:r>
            <a:r>
              <a:rPr lang="en-US" sz="2400" dirty="0" smtClean="0"/>
              <a:t> </a:t>
            </a:r>
            <a:r>
              <a:rPr lang="en-US" sz="2400" dirty="0" err="1" smtClean="0"/>
              <a:t>strumenti</a:t>
            </a:r>
            <a:r>
              <a:rPr lang="en-US" sz="2400" dirty="0" smtClean="0"/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Sperimentazione</a:t>
            </a:r>
            <a:r>
              <a:rPr lang="en-US" sz="2400" dirty="0" smtClean="0"/>
              <a:t> </a:t>
            </a:r>
            <a:r>
              <a:rPr lang="en-US" sz="2400" dirty="0" err="1" smtClean="0"/>
              <a:t>degli</a:t>
            </a:r>
            <a:r>
              <a:rPr lang="en-US" sz="2400" dirty="0" smtClean="0"/>
              <a:t> </a:t>
            </a:r>
            <a:r>
              <a:rPr lang="en-US" sz="2400" dirty="0" err="1" smtClean="0"/>
              <a:t>strumenti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Comunicazione</a:t>
            </a:r>
            <a:r>
              <a:rPr lang="en-US" sz="2400" dirty="0" smtClean="0"/>
              <a:t> del </a:t>
            </a:r>
            <a:r>
              <a:rPr lang="en-US" sz="2400" dirty="0" err="1" smtClean="0"/>
              <a:t>processo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Rendicontazione</a:t>
            </a:r>
            <a:r>
              <a:rPr lang="en-US" sz="2400" dirty="0" smtClean="0"/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Start up </a:t>
            </a:r>
            <a:r>
              <a:rPr lang="en-US" sz="2400" dirty="0" err="1" smtClean="0"/>
              <a:t>dei</a:t>
            </a:r>
            <a:r>
              <a:rPr lang="en-US" sz="2400" dirty="0" smtClean="0"/>
              <a:t> </a:t>
            </a:r>
            <a:r>
              <a:rPr lang="en-US" sz="2400" dirty="0" err="1" smtClean="0"/>
              <a:t>giovani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Story telling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Raccordo</a:t>
            </a:r>
            <a:r>
              <a:rPr lang="en-US" sz="2400" dirty="0" smtClean="0"/>
              <a:t> con le </a:t>
            </a:r>
            <a:r>
              <a:rPr lang="en-US" sz="2400" dirty="0" err="1" smtClean="0"/>
              <a:t>altre</a:t>
            </a:r>
            <a:r>
              <a:rPr lang="en-US" sz="2400" dirty="0" smtClean="0"/>
              <a:t> DMO </a:t>
            </a:r>
          </a:p>
        </p:txBody>
      </p:sp>
    </p:spTree>
    <p:extLst>
      <p:ext uri="{BB962C8B-B14F-4D97-AF65-F5344CB8AC3E}">
        <p14:creationId xmlns:p14="http://schemas.microsoft.com/office/powerpoint/2010/main" val="2342997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183128" y="779065"/>
            <a:ext cx="6894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Il budget</a:t>
            </a:r>
            <a:endParaRPr lang="it-IT" sz="2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335528" y="1579165"/>
            <a:ext cx="6894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/>
              <a:t>a. 150     </a:t>
            </a:r>
            <a:r>
              <a:rPr lang="it-IT" sz="2400" b="1" dirty="0" err="1" smtClean="0"/>
              <a:t>Finan</a:t>
            </a:r>
            <a:r>
              <a:rPr lang="en-US" sz="2400" b="1" dirty="0" err="1" smtClean="0"/>
              <a:t>ziamento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regionale</a:t>
            </a:r>
            <a:endParaRPr lang="en-US" sz="2400" b="1" dirty="0" smtClean="0"/>
          </a:p>
          <a:p>
            <a:pPr marL="457200" indent="-457200" algn="just">
              <a:buAutoNum type="alphaLcPeriod" startAt="2"/>
            </a:pPr>
            <a:r>
              <a:rPr lang="it-IT" sz="2400" b="1" dirty="0" smtClean="0"/>
              <a:t>37,5 </a:t>
            </a:r>
            <a:r>
              <a:rPr lang="it-IT" sz="2400" b="1" dirty="0" err="1" smtClean="0"/>
              <a:t>Cofinan</a:t>
            </a:r>
            <a:r>
              <a:rPr lang="en-US" sz="2400" b="1" dirty="0" err="1" smtClean="0"/>
              <a:t>ziamento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dei</a:t>
            </a:r>
            <a:r>
              <a:rPr lang="en-US" sz="2400" b="1" dirty="0" smtClean="0"/>
              <a:t> partner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57828" y="2849165"/>
            <a:ext cx="68942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lphaLcPeriod"/>
            </a:pPr>
            <a:r>
              <a:rPr lang="it-IT" sz="2400" dirty="0" smtClean="0"/>
              <a:t>  24        spese generali + rendiconta</a:t>
            </a:r>
            <a:r>
              <a:rPr lang="en-US" sz="2400" dirty="0" err="1" smtClean="0"/>
              <a:t>zione</a:t>
            </a:r>
            <a:endParaRPr lang="it-IT" sz="2400" dirty="0" smtClean="0"/>
          </a:p>
          <a:p>
            <a:pPr marL="457200" indent="-457200" algn="just">
              <a:buAutoNum type="alphaLcPeriod"/>
            </a:pPr>
            <a:r>
              <a:rPr lang="it-IT" sz="2400" dirty="0" smtClean="0"/>
              <a:t>  28        personale esterno e viaggi</a:t>
            </a:r>
          </a:p>
          <a:p>
            <a:pPr marL="457200" indent="-457200" algn="just">
              <a:buAutoNum type="alphaLcPeriod"/>
            </a:pPr>
            <a:r>
              <a:rPr lang="it-IT" sz="2400" dirty="0" smtClean="0"/>
              <a:t>  24        forma</a:t>
            </a:r>
            <a:r>
              <a:rPr lang="en-US" sz="2400" dirty="0" err="1" smtClean="0"/>
              <a:t>zione</a:t>
            </a:r>
            <a:r>
              <a:rPr lang="it-IT" sz="2400" dirty="0" smtClean="0"/>
              <a:t>  e progetta</a:t>
            </a:r>
            <a:r>
              <a:rPr lang="en-US" sz="2400" dirty="0" err="1" smtClean="0"/>
              <a:t>zione</a:t>
            </a:r>
            <a:r>
              <a:rPr lang="en-US" sz="2400" dirty="0" smtClean="0"/>
              <a:t> </a:t>
            </a:r>
            <a:r>
              <a:rPr lang="en-US" sz="2400" dirty="0" err="1" smtClean="0"/>
              <a:t>partecipata</a:t>
            </a:r>
            <a:r>
              <a:rPr lang="en-US" sz="2400" dirty="0" smtClean="0"/>
              <a:t> </a:t>
            </a:r>
          </a:p>
          <a:p>
            <a:pPr marL="457200" indent="-457200" algn="just">
              <a:buAutoNum type="alphaLcPeriod"/>
            </a:pPr>
            <a:r>
              <a:rPr lang="it-IT" sz="2400" dirty="0" smtClean="0"/>
              <a:t> 103,5   promo</a:t>
            </a:r>
            <a:r>
              <a:rPr lang="en-US" sz="2400" dirty="0" err="1" smtClean="0"/>
              <a:t>zione</a:t>
            </a:r>
            <a:r>
              <a:rPr lang="en-US" sz="2400" dirty="0" smtClean="0"/>
              <a:t> e </a:t>
            </a:r>
            <a:r>
              <a:rPr lang="en-US" sz="2400" dirty="0" err="1" smtClean="0"/>
              <a:t>strumenti</a:t>
            </a:r>
            <a:endParaRPr lang="en-US" sz="2400" dirty="0" smtClean="0"/>
          </a:p>
          <a:p>
            <a:pPr marL="457200" indent="-457200" algn="just">
              <a:buAutoNum type="alphaLcPeriod"/>
            </a:pPr>
            <a:r>
              <a:rPr lang="en-US" sz="2400" dirty="0"/>
              <a:t> </a:t>
            </a:r>
            <a:r>
              <a:rPr lang="en-US" sz="2400" dirty="0" smtClean="0"/>
              <a:t>    8 </a:t>
            </a:r>
            <a:r>
              <a:rPr lang="it-IT" sz="2400" dirty="0" smtClean="0"/>
              <a:t>      comunica</a:t>
            </a:r>
            <a:r>
              <a:rPr lang="en-US" sz="2400" dirty="0" err="1" smtClean="0"/>
              <a:t>zione</a:t>
            </a:r>
            <a:r>
              <a:rPr lang="en-US" sz="2400" dirty="0" smtClean="0"/>
              <a:t> </a:t>
            </a:r>
          </a:p>
        </p:txBody>
      </p:sp>
      <p:sp>
        <p:nvSpPr>
          <p:cNvPr id="2" name="Freccia circolare a destra 1"/>
          <p:cNvSpPr/>
          <p:nvPr/>
        </p:nvSpPr>
        <p:spPr>
          <a:xfrm>
            <a:off x="766056" y="2080552"/>
            <a:ext cx="417072" cy="879138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183128" y="5008164"/>
            <a:ext cx="6894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/>
              <a:t>+ 15     </a:t>
            </a:r>
            <a:r>
              <a:rPr lang="it-IT" sz="2400" dirty="0" err="1"/>
              <a:t>C</a:t>
            </a:r>
            <a:r>
              <a:rPr lang="it-IT" sz="2400" dirty="0" err="1" smtClean="0"/>
              <a:t>ostitu</a:t>
            </a:r>
            <a:r>
              <a:rPr lang="en-US" sz="2400" dirty="0" err="1" smtClean="0"/>
              <a:t>zione</a:t>
            </a:r>
            <a:r>
              <a:rPr lang="en-US" sz="2400" dirty="0" smtClean="0"/>
              <a:t> </a:t>
            </a:r>
            <a:r>
              <a:rPr lang="en-US" sz="2400" dirty="0" err="1" smtClean="0"/>
              <a:t>Associazione</a:t>
            </a:r>
            <a:r>
              <a:rPr lang="en-US" sz="2400" dirty="0" smtClean="0"/>
              <a:t> 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518088"/>
            <a:ext cx="1803400" cy="168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078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057015" y="530093"/>
            <a:ext cx="689428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/>
              <a:t>Le cose </a:t>
            </a:r>
            <a:r>
              <a:rPr lang="it-IT" sz="2400" b="1" dirty="0" smtClean="0"/>
              <a:t>fatte</a:t>
            </a:r>
            <a:endParaRPr lang="it-IT" sz="2400" b="1" dirty="0" smtClean="0"/>
          </a:p>
          <a:p>
            <a:pPr algn="just"/>
            <a:endParaRPr lang="it-IT" sz="2400" b="1" dirty="0"/>
          </a:p>
          <a:p>
            <a:pPr marL="457200" indent="-457200" algn="just">
              <a:buAutoNum type="arabicPeriod"/>
              <a:tabLst>
                <a:tab pos="0" algn="l"/>
              </a:tabLst>
            </a:pPr>
            <a:r>
              <a:rPr lang="it-IT" sz="2000" dirty="0" err="1" smtClean="0"/>
              <a:t>Costitu</a:t>
            </a:r>
            <a:r>
              <a:rPr lang="en-US" sz="2000" dirty="0" err="1" smtClean="0"/>
              <a:t>zione</a:t>
            </a:r>
            <a:r>
              <a:rPr lang="en-US" sz="2000" dirty="0" smtClean="0"/>
              <a:t> dell</a:t>
            </a:r>
            <a:r>
              <a:rPr lang="it-IT" sz="2000" dirty="0" smtClean="0"/>
              <a:t>’Associa</a:t>
            </a:r>
            <a:r>
              <a:rPr lang="en-US" sz="2000" dirty="0" err="1" smtClean="0"/>
              <a:t>zione</a:t>
            </a:r>
            <a:r>
              <a:rPr lang="en-US" sz="2000" dirty="0" smtClean="0"/>
              <a:t> come </a:t>
            </a:r>
            <a:r>
              <a:rPr lang="en-US" sz="2000" dirty="0" err="1" smtClean="0"/>
              <a:t>Ente</a:t>
            </a:r>
            <a:r>
              <a:rPr lang="en-US" sz="2000" dirty="0" smtClean="0"/>
              <a:t> 3°Settore (</a:t>
            </a:r>
            <a:r>
              <a:rPr lang="en-US" sz="2000" dirty="0" err="1" smtClean="0"/>
              <a:t>Statuto</a:t>
            </a:r>
            <a:r>
              <a:rPr lang="en-US" sz="2000" dirty="0" smtClean="0"/>
              <a:t> e </a:t>
            </a:r>
            <a:r>
              <a:rPr lang="en-US" sz="2000" dirty="0" err="1" smtClean="0"/>
              <a:t>Atto</a:t>
            </a:r>
            <a:r>
              <a:rPr lang="en-US" sz="2000" dirty="0" smtClean="0"/>
              <a:t> </a:t>
            </a:r>
            <a:r>
              <a:rPr lang="en-US" sz="2000" dirty="0" err="1" smtClean="0"/>
              <a:t>costitutivo</a:t>
            </a:r>
            <a:r>
              <a:rPr lang="en-US" sz="2000" dirty="0" smtClean="0"/>
              <a:t>)</a:t>
            </a:r>
          </a:p>
          <a:p>
            <a:pPr marL="457200" indent="-457200" algn="just">
              <a:buAutoNum type="arabicPeriod"/>
              <a:tabLst>
                <a:tab pos="0" algn="l"/>
              </a:tabLst>
            </a:pPr>
            <a:r>
              <a:rPr lang="en-US" sz="2000" dirty="0" err="1" smtClean="0"/>
              <a:t>Attivazione</a:t>
            </a:r>
            <a:r>
              <a:rPr lang="en-US" sz="2000" dirty="0" smtClean="0"/>
              <a:t> </a:t>
            </a:r>
            <a:r>
              <a:rPr lang="en-US" sz="2000" dirty="0" err="1" smtClean="0"/>
              <a:t>della</a:t>
            </a:r>
            <a:r>
              <a:rPr lang="en-US" sz="2000" dirty="0" smtClean="0"/>
              <a:t> Governance (</a:t>
            </a:r>
            <a:r>
              <a:rPr lang="en-US" sz="2000" dirty="0" err="1" smtClean="0"/>
              <a:t>Presidente</a:t>
            </a:r>
            <a:r>
              <a:rPr lang="en-US" sz="2000" dirty="0" smtClean="0"/>
              <a:t> e </a:t>
            </a:r>
            <a:r>
              <a:rPr lang="en-US" sz="2000" dirty="0" err="1" smtClean="0"/>
              <a:t>Consiglio</a:t>
            </a:r>
            <a:r>
              <a:rPr lang="en-US" sz="2000" dirty="0" smtClean="0"/>
              <a:t> </a:t>
            </a:r>
            <a:r>
              <a:rPr lang="en-US" sz="2000" dirty="0" err="1" smtClean="0"/>
              <a:t>direttivo</a:t>
            </a:r>
            <a:r>
              <a:rPr lang="en-US" sz="2000" dirty="0" smtClean="0"/>
              <a:t>) </a:t>
            </a:r>
            <a:endParaRPr lang="it-IT" sz="2000" dirty="0" smtClean="0"/>
          </a:p>
          <a:p>
            <a:pPr marL="457200" indent="-457200" algn="just">
              <a:buAutoNum type="arabicPeriod"/>
              <a:tabLst>
                <a:tab pos="0" algn="l"/>
              </a:tabLst>
            </a:pPr>
            <a:r>
              <a:rPr lang="it-IT" sz="2000" dirty="0" smtClean="0"/>
              <a:t>Riconoscimento della personalità giuridica presso la Regione La</a:t>
            </a:r>
            <a:r>
              <a:rPr lang="en-US" sz="2000" dirty="0" err="1" smtClean="0"/>
              <a:t>zio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 marL="457200" indent="-457200" algn="just">
              <a:buAutoNum type="arabicPeriod"/>
              <a:tabLst>
                <a:tab pos="0" algn="l"/>
              </a:tabLst>
            </a:pPr>
            <a:r>
              <a:rPr lang="en-US" sz="2000" dirty="0" err="1" smtClean="0"/>
              <a:t>Relazione</a:t>
            </a:r>
            <a:r>
              <a:rPr lang="en-US" sz="2000" dirty="0" smtClean="0"/>
              <a:t> </a:t>
            </a:r>
            <a:r>
              <a:rPr lang="en-US" sz="2000" dirty="0" err="1" smtClean="0"/>
              <a:t>sulle</a:t>
            </a:r>
            <a:r>
              <a:rPr lang="en-US" sz="2000" dirty="0" smtClean="0"/>
              <a:t> </a:t>
            </a:r>
            <a:r>
              <a:rPr lang="en-US" sz="2000" dirty="0" err="1" smtClean="0"/>
              <a:t>cose</a:t>
            </a:r>
            <a:r>
              <a:rPr lang="en-US" sz="2000" dirty="0" smtClean="0"/>
              <a:t> </a:t>
            </a:r>
            <a:r>
              <a:rPr lang="en-US" sz="2000" dirty="0" err="1" smtClean="0"/>
              <a:t>fatte</a:t>
            </a:r>
            <a:r>
              <a:rPr lang="en-US" sz="2000" dirty="0" smtClean="0"/>
              <a:t> e </a:t>
            </a:r>
            <a:r>
              <a:rPr lang="en-US" sz="2000" dirty="0" err="1" smtClean="0"/>
              <a:t>approvazione</a:t>
            </a:r>
            <a:r>
              <a:rPr lang="en-US" sz="2000" dirty="0" smtClean="0"/>
              <a:t> Lazio </a:t>
            </a:r>
            <a:r>
              <a:rPr lang="en-US" sz="2000" dirty="0" err="1" smtClean="0"/>
              <a:t>Crea</a:t>
            </a:r>
            <a:endParaRPr lang="en-US" sz="2000" dirty="0" smtClean="0"/>
          </a:p>
          <a:p>
            <a:pPr marL="914400" lvl="1" indent="-457200" algn="just">
              <a:buFont typeface="+mj-lt"/>
              <a:buAutoNum type="alphaLcPeriod"/>
            </a:pPr>
            <a:endParaRPr lang="it-IT" sz="2400" dirty="0" smtClean="0"/>
          </a:p>
        </p:txBody>
      </p:sp>
      <p:sp>
        <p:nvSpPr>
          <p:cNvPr id="3" name="CasellaDiTesto 2"/>
          <p:cNvSpPr txBox="1"/>
          <p:nvPr/>
        </p:nvSpPr>
        <p:spPr>
          <a:xfrm>
            <a:off x="1188150" y="3581622"/>
            <a:ext cx="689428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/>
              <a:t>Le cose </a:t>
            </a:r>
            <a:r>
              <a:rPr lang="it-IT" sz="2400" b="1" dirty="0" smtClean="0"/>
              <a:t>da </a:t>
            </a:r>
            <a:r>
              <a:rPr lang="it-IT" sz="2400" b="1" dirty="0" smtClean="0"/>
              <a:t>fare </a:t>
            </a:r>
          </a:p>
          <a:p>
            <a:pPr algn="just"/>
            <a:endParaRPr lang="it-IT" sz="2400" b="1" dirty="0"/>
          </a:p>
          <a:p>
            <a:pPr marL="457200" indent="-457200" algn="just">
              <a:buAutoNum type="arabicPeriod"/>
              <a:tabLst>
                <a:tab pos="0" algn="l"/>
              </a:tabLst>
            </a:pPr>
            <a:r>
              <a:rPr lang="it-IT" sz="2000" dirty="0" smtClean="0"/>
              <a:t>Firmare lettera di accetta</a:t>
            </a:r>
            <a:r>
              <a:rPr lang="en-US" sz="2000" dirty="0" err="1" smtClean="0"/>
              <a:t>zione</a:t>
            </a:r>
            <a:r>
              <a:rPr lang="en-US" sz="2000" dirty="0" smtClean="0"/>
              <a:t> </a:t>
            </a:r>
            <a:r>
              <a:rPr lang="en-US" sz="2000" dirty="0" err="1" smtClean="0"/>
              <a:t>finanziamento</a:t>
            </a:r>
            <a:endParaRPr lang="it-IT" sz="2000" dirty="0" smtClean="0"/>
          </a:p>
          <a:p>
            <a:pPr marL="457200" indent="-457200" algn="just">
              <a:buFontTx/>
              <a:buAutoNum type="arabicPeriod"/>
              <a:tabLst>
                <a:tab pos="0" algn="l"/>
              </a:tabLst>
            </a:pPr>
            <a:r>
              <a:rPr lang="en-US" sz="2000" dirty="0" err="1" smtClean="0"/>
              <a:t>Stipulare</a:t>
            </a:r>
            <a:r>
              <a:rPr lang="en-US" sz="2000" dirty="0" smtClean="0"/>
              <a:t> </a:t>
            </a:r>
            <a:r>
              <a:rPr lang="en-US" sz="2000" dirty="0" err="1" smtClean="0"/>
              <a:t>della</a:t>
            </a:r>
            <a:r>
              <a:rPr lang="en-US" sz="2000" dirty="0" smtClean="0"/>
              <a:t> </a:t>
            </a:r>
            <a:r>
              <a:rPr lang="en-US" sz="2000" dirty="0" err="1" smtClean="0"/>
              <a:t>poliz</a:t>
            </a:r>
            <a:r>
              <a:rPr lang="en-US" sz="2000" dirty="0" err="1"/>
              <a:t>z</a:t>
            </a:r>
            <a:r>
              <a:rPr lang="en-US" sz="2000" dirty="0" err="1" smtClean="0"/>
              <a:t>a</a:t>
            </a:r>
            <a:r>
              <a:rPr lang="en-US" sz="2000" dirty="0" smtClean="0"/>
              <a:t> </a:t>
            </a:r>
            <a:r>
              <a:rPr lang="en-US" sz="2000" dirty="0" err="1" smtClean="0"/>
              <a:t>fideiussoria</a:t>
            </a:r>
            <a:r>
              <a:rPr lang="en-US" sz="2000" dirty="0" smtClean="0"/>
              <a:t> per </a:t>
            </a:r>
            <a:r>
              <a:rPr lang="en-US" sz="2000" dirty="0" err="1" smtClean="0"/>
              <a:t>acquisizione</a:t>
            </a:r>
            <a:r>
              <a:rPr lang="en-US" sz="2000" dirty="0" smtClean="0"/>
              <a:t> prima trance (50 </a:t>
            </a:r>
            <a:r>
              <a:rPr lang="en-US" sz="2000" dirty="0" smtClean="0"/>
              <a:t>%)</a:t>
            </a:r>
            <a:r>
              <a:rPr lang="it-IT" sz="2000" dirty="0"/>
              <a:t> </a:t>
            </a:r>
            <a:endParaRPr lang="it-IT" sz="2000" dirty="0" smtClean="0"/>
          </a:p>
          <a:p>
            <a:pPr marL="457200" indent="-457200" algn="just">
              <a:buFontTx/>
              <a:buAutoNum type="arabicPeriod"/>
              <a:tabLst>
                <a:tab pos="0" algn="l"/>
              </a:tabLst>
            </a:pPr>
            <a:r>
              <a:rPr lang="it-IT" sz="2000" dirty="0" smtClean="0"/>
              <a:t>Allargare </a:t>
            </a:r>
            <a:r>
              <a:rPr lang="it-IT" sz="2000" dirty="0"/>
              <a:t>la compagine dei soci</a:t>
            </a:r>
          </a:p>
          <a:p>
            <a:pPr marL="457200" indent="-457200" algn="just">
              <a:buAutoNum type="arabicPeriod"/>
              <a:tabLst>
                <a:tab pos="0" algn="l"/>
              </a:tabLst>
            </a:pPr>
            <a:endParaRPr lang="it-IT" sz="2000" dirty="0" smtClean="0"/>
          </a:p>
          <a:p>
            <a:pPr marL="914400" lvl="1" indent="-457200" algn="just">
              <a:buFont typeface="+mj-lt"/>
              <a:buAutoNum type="alphaLcPeriod"/>
            </a:pP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314426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65628" y="1096565"/>
            <a:ext cx="68942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/>
              <a:t>Ruolo del </a:t>
            </a:r>
            <a:r>
              <a:rPr lang="it-IT" sz="2400" b="1" dirty="0" err="1" smtClean="0"/>
              <a:t>Destination</a:t>
            </a:r>
            <a:r>
              <a:rPr lang="it-IT" sz="2400" b="1" dirty="0" smtClean="0"/>
              <a:t> </a:t>
            </a:r>
            <a:r>
              <a:rPr lang="it-IT" sz="2400" b="1" dirty="0" smtClean="0"/>
              <a:t>manager (art. Avviso)</a:t>
            </a:r>
            <a:endParaRPr lang="it-IT" sz="2400" b="1" dirty="0" smtClean="0"/>
          </a:p>
          <a:p>
            <a:pPr algn="just"/>
            <a:endParaRPr lang="it-IT" sz="2400" b="1" dirty="0"/>
          </a:p>
          <a:p>
            <a:pPr marL="457200" indent="-457200" algn="just">
              <a:buAutoNum type="arabicPeriod"/>
            </a:pPr>
            <a:r>
              <a:rPr lang="it-IT" sz="2400" dirty="0" smtClean="0"/>
              <a:t>Interfacciarsi con la struttura di La</a:t>
            </a:r>
            <a:r>
              <a:rPr lang="en-US" sz="2400" dirty="0" err="1" smtClean="0"/>
              <a:t>zio</a:t>
            </a:r>
            <a:r>
              <a:rPr lang="en-US" sz="2400" dirty="0" smtClean="0"/>
              <a:t> </a:t>
            </a:r>
            <a:r>
              <a:rPr lang="en-US" sz="2400" dirty="0" err="1" smtClean="0"/>
              <a:t>Crea</a:t>
            </a:r>
            <a:endParaRPr lang="it-IT" sz="2400" dirty="0" smtClean="0"/>
          </a:p>
          <a:p>
            <a:pPr marL="457200" indent="-457200" algn="just">
              <a:buAutoNum type="arabicPeriod"/>
            </a:pPr>
            <a:r>
              <a:rPr lang="it-IT" sz="2400" dirty="0" smtClean="0"/>
              <a:t>Coinvolgere gli attori locali </a:t>
            </a:r>
          </a:p>
          <a:p>
            <a:pPr marL="457200" indent="-457200" algn="just">
              <a:buAutoNum type="arabicPeriod"/>
            </a:pPr>
            <a:r>
              <a:rPr lang="it-IT" sz="2400" dirty="0" smtClean="0"/>
              <a:t>Coordinare figure ed enti per la promo</a:t>
            </a:r>
            <a:r>
              <a:rPr lang="en-US" sz="2400" dirty="0" err="1" smtClean="0"/>
              <a:t>zione</a:t>
            </a:r>
            <a:r>
              <a:rPr lang="en-US" sz="2400" dirty="0" smtClean="0"/>
              <a:t> e </a:t>
            </a:r>
            <a:r>
              <a:rPr lang="en-US" sz="2400" dirty="0" err="1" smtClean="0"/>
              <a:t>comunicazione</a:t>
            </a:r>
            <a:r>
              <a:rPr lang="en-US" sz="2400" dirty="0" smtClean="0"/>
              <a:t> </a:t>
            </a:r>
            <a:r>
              <a:rPr lang="en-US" sz="2400" dirty="0" err="1" smtClean="0"/>
              <a:t>turistica</a:t>
            </a:r>
            <a:endParaRPr lang="en-US" sz="2400" dirty="0" smtClean="0"/>
          </a:p>
          <a:p>
            <a:pPr marL="457200" indent="-457200" algn="just">
              <a:buAutoNum type="arabicPeriod"/>
            </a:pPr>
            <a:r>
              <a:rPr lang="en-US" sz="2400" dirty="0" err="1" smtClean="0"/>
              <a:t>Armonizzare</a:t>
            </a:r>
            <a:r>
              <a:rPr lang="en-US" sz="2400" dirty="0" smtClean="0"/>
              <a:t> le </a:t>
            </a:r>
            <a:r>
              <a:rPr lang="en-US" sz="2400" dirty="0" err="1" smtClean="0"/>
              <a:t>scelte</a:t>
            </a:r>
            <a:r>
              <a:rPr lang="en-US" sz="2400" dirty="0" smtClean="0"/>
              <a:t> di </a:t>
            </a:r>
            <a:r>
              <a:rPr lang="en-US" sz="2400" dirty="0" err="1" smtClean="0"/>
              <a:t>promozione</a:t>
            </a:r>
            <a:endParaRPr lang="en-US" sz="2400" dirty="0" smtClean="0"/>
          </a:p>
          <a:p>
            <a:pPr marL="457200" indent="-457200" algn="just">
              <a:buAutoNum type="arabicPeriod"/>
            </a:pPr>
            <a:r>
              <a:rPr lang="en-US" sz="2400" dirty="0" err="1" smtClean="0"/>
              <a:t>Monitoraggio</a:t>
            </a:r>
            <a:r>
              <a:rPr lang="en-US" sz="2400" dirty="0" smtClean="0"/>
              <a:t> </a:t>
            </a:r>
            <a:r>
              <a:rPr lang="en-US" sz="2400" dirty="0" err="1" smtClean="0"/>
              <a:t>dello</a:t>
            </a:r>
            <a:r>
              <a:rPr lang="en-US" sz="2400" dirty="0" smtClean="0"/>
              <a:t> </a:t>
            </a:r>
            <a:r>
              <a:rPr lang="en-US" sz="2400" dirty="0" err="1" smtClean="0"/>
              <a:t>stato</a:t>
            </a:r>
            <a:r>
              <a:rPr lang="en-US" sz="2400" dirty="0" smtClean="0"/>
              <a:t> di </a:t>
            </a:r>
            <a:r>
              <a:rPr lang="en-US" sz="2400" dirty="0" err="1" smtClean="0"/>
              <a:t>avanzamento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dell’iniziativa</a:t>
            </a:r>
            <a:r>
              <a:rPr lang="en-US" sz="2400" dirty="0" smtClean="0"/>
              <a:t> </a:t>
            </a:r>
          </a:p>
          <a:p>
            <a:pPr marL="457200" indent="-457200" algn="just">
              <a:buAutoNum type="arabicPeriod"/>
            </a:pPr>
            <a:r>
              <a:rPr lang="en-US" sz="2400" dirty="0" err="1" smtClean="0"/>
              <a:t>Strategie</a:t>
            </a:r>
            <a:r>
              <a:rPr lang="en-US" sz="2400" dirty="0" smtClean="0"/>
              <a:t> di </a:t>
            </a:r>
            <a:r>
              <a:rPr lang="en-US" sz="2400" dirty="0" err="1" smtClean="0"/>
              <a:t>sviluppo</a:t>
            </a:r>
            <a:r>
              <a:rPr lang="en-US" sz="2400" dirty="0" smtClean="0"/>
              <a:t> </a:t>
            </a:r>
            <a:r>
              <a:rPr lang="en-US" sz="2400" dirty="0" err="1" smtClean="0"/>
              <a:t>turistico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dell’Ambito</a:t>
            </a:r>
            <a:r>
              <a:rPr lang="en-US" sz="2400" dirty="0" smtClean="0"/>
              <a:t> e </a:t>
            </a:r>
            <a:r>
              <a:rPr lang="en-US" sz="2400" dirty="0" err="1" smtClean="0"/>
              <a:t>strumenti</a:t>
            </a:r>
            <a:r>
              <a:rPr lang="en-US" sz="2400" dirty="0" smtClean="0"/>
              <a:t> e </a:t>
            </a:r>
            <a:r>
              <a:rPr lang="en-US" sz="2400" dirty="0" err="1" smtClean="0"/>
              <a:t>azioni</a:t>
            </a:r>
            <a:r>
              <a:rPr lang="en-US" sz="2400" dirty="0" smtClean="0"/>
              <a:t> per la </a:t>
            </a:r>
            <a:r>
              <a:rPr lang="en-US" sz="2400" dirty="0" err="1" smtClean="0"/>
              <a:t>loro</a:t>
            </a:r>
            <a:r>
              <a:rPr lang="en-US" sz="2400" dirty="0" smtClean="0"/>
              <a:t> </a:t>
            </a:r>
            <a:r>
              <a:rPr lang="en-US" sz="2400" dirty="0" err="1" smtClean="0"/>
              <a:t>attuazione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8144733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16359" y="578487"/>
            <a:ext cx="89535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800" b="1" dirty="0">
              <a:latin typeface="+mj-lt"/>
              <a:cs typeface="Agenda-Medium"/>
            </a:endParaRPr>
          </a:p>
          <a:p>
            <a:pPr algn="ctr"/>
            <a:r>
              <a:rPr lang="it-IT" sz="2000" b="1" dirty="0" smtClean="0">
                <a:latin typeface="+mj-lt"/>
                <a:cs typeface="Agenda-Medium"/>
              </a:rPr>
              <a:t>C o n t a t t i</a:t>
            </a:r>
          </a:p>
          <a:p>
            <a:pPr algn="ctr"/>
            <a:endParaRPr lang="it-IT" sz="2000" b="1" dirty="0">
              <a:latin typeface="+mj-lt"/>
              <a:cs typeface="Agenda-Medium"/>
            </a:endParaRPr>
          </a:p>
          <a:p>
            <a:pPr algn="ctr"/>
            <a:r>
              <a:rPr lang="it-IT" sz="2000" b="1" dirty="0" smtClean="0">
                <a:latin typeface="+mj-lt"/>
                <a:cs typeface="Agenda-Light"/>
              </a:rPr>
              <a:t>DM Renato Di Gregorio</a:t>
            </a:r>
            <a:endParaRPr lang="it-IT" sz="2000" b="1" dirty="0" smtClean="0">
              <a:latin typeface="+mj-lt"/>
              <a:cs typeface="Agenda-Light"/>
            </a:endParaRPr>
          </a:p>
          <a:p>
            <a:pPr algn="ctr"/>
            <a:r>
              <a:rPr lang="it-IT" sz="2000" b="1" dirty="0" smtClean="0">
                <a:latin typeface="+mj-lt"/>
                <a:cs typeface="Agenda-Light"/>
              </a:rPr>
              <a:t>+39.335.5464451</a:t>
            </a:r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2000" b="1" dirty="0" smtClean="0">
              <a:latin typeface="+mj-lt"/>
              <a:cs typeface="Agenda-Light"/>
            </a:endParaRPr>
          </a:p>
          <a:p>
            <a:pPr algn="ctr"/>
            <a:r>
              <a:rPr lang="it-IT" sz="2000" b="1" dirty="0" smtClean="0">
                <a:latin typeface="+mj-lt"/>
                <a:cs typeface="Agenda-Light"/>
              </a:rPr>
              <a:t>dmrenatodigregorio@associazioneterradeicammini.it</a:t>
            </a:r>
            <a:endParaRPr lang="it-IT" sz="2000" b="1" dirty="0">
              <a:latin typeface="+mj-lt"/>
              <a:cs typeface="Agenda-Light"/>
            </a:endParaRPr>
          </a:p>
          <a:p>
            <a:pPr algn="ctr"/>
            <a:endParaRPr lang="it-IT" sz="2000" dirty="0">
              <a:latin typeface="+mj-lt"/>
              <a:cs typeface="Agenda-Light"/>
            </a:endParaRPr>
          </a:p>
          <a:p>
            <a:pPr algn="ctr"/>
            <a:endParaRPr lang="it-IT" sz="2000" dirty="0">
              <a:latin typeface="+mj-lt"/>
              <a:cs typeface="Agenda-Light"/>
            </a:endParaRPr>
          </a:p>
          <a:p>
            <a:pPr algn="ctr"/>
            <a:endParaRPr lang="it-IT" sz="3600" dirty="0">
              <a:latin typeface="+mj-lt"/>
              <a:cs typeface="Agenda-Medium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34" y="3066471"/>
            <a:ext cx="5273749" cy="3068279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18903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15446</TotalTime>
  <Words>361</Words>
  <Application>Microsoft Office PowerPoint</Application>
  <PresentationFormat>Presentazione su schermo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Renato Di Gregorio</dc:creator>
  <cp:lastModifiedBy>Renato Di Gregorio</cp:lastModifiedBy>
  <cp:revision>205</cp:revision>
  <dcterms:created xsi:type="dcterms:W3CDTF">2018-12-26T10:05:03Z</dcterms:created>
  <dcterms:modified xsi:type="dcterms:W3CDTF">2023-04-05T14:02:59Z</dcterms:modified>
</cp:coreProperties>
</file>