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4" r:id="rId6"/>
    <p:sldId id="265" r:id="rId7"/>
    <p:sldId id="260" r:id="rId8"/>
    <p:sldId id="261" r:id="rId9"/>
    <p:sldId id="262" r:id="rId10"/>
    <p:sldId id="263"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3F6C93CE-2DC2-47E6-A227-95E49AD01644}">
          <p14:sldIdLst>
            <p14:sldId id="257"/>
            <p14:sldId id="256"/>
            <p14:sldId id="258"/>
            <p14:sldId id="259"/>
          </p14:sldIdLst>
        </p14:section>
        <p14:section name="Sezione senza titolo" id="{AA0DDCF1-0A2F-4446-BC4D-19BF3898299E}">
          <p14:sldIdLst>
            <p14:sldId id="264"/>
            <p14:sldId id="265"/>
            <p14:sldId id="260"/>
            <p14:sldId id="261"/>
            <p14:sldId id="262"/>
            <p14:sldId id="26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C6F56A4-F872-439B-86F9-14B082779876}" type="datetimeFigureOut">
              <a:rPr lang="it-IT" smtClean="0"/>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C6F56A4-F872-439B-86F9-14B082779876}" type="datetimeFigureOut">
              <a:rPr lang="it-IT" smtClean="0"/>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C6F56A4-F872-439B-86F9-14B082779876}" type="datetimeFigureOut">
              <a:rPr lang="it-IT" smtClean="0"/>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C6F56A4-F872-439B-86F9-14B082779876}" type="datetimeFigureOut">
              <a:rPr lang="it-IT" smtClean="0"/>
              <a:t>16/01/2024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C6F56A4-F872-439B-86F9-14B082779876}" type="datetimeFigureOut">
              <a:rPr lang="it-IT" smtClean="0"/>
              <a:t>16/01/2024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C6F56A4-F872-439B-86F9-14B082779876}" type="datetimeFigureOut">
              <a:rPr lang="it-IT" smtClean="0"/>
              <a:t>16/01/2024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C6F56A4-F872-439B-86F9-14B082779876}" type="datetimeFigureOut">
              <a:rPr lang="it-IT" smtClean="0"/>
              <a:t>16/01/2024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C6F56A4-F872-439B-86F9-14B082779876}" type="datetimeFigureOut">
              <a:rPr lang="it-IT" smtClean="0"/>
              <a:t>16/01/2024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C6F56A4-F872-439B-86F9-14B082779876}" type="datetimeFigureOut">
              <a:rPr lang="it-IT" smtClean="0"/>
              <a:t>16/01/2024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C6F56A4-F872-439B-86F9-14B082779876}" type="datetimeFigureOut">
              <a:rPr lang="it-IT" smtClean="0"/>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C6F56A4-F872-439B-86F9-14B082779876}" type="datetimeFigureOut">
              <a:rPr lang="it-IT" smtClean="0"/>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8FD519-D91F-4083-8BEB-82FC7EED26A8}"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F56A4-F872-439B-86F9-14B082779876}" type="datetimeFigureOut">
              <a:rPr lang="it-IT" smtClean="0"/>
              <a:t>16/01/2024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FD519-D91F-4083-8BEB-82FC7EED26A8}"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associazioneseraf.it/progetti/scheda_progetto.html?cod_progetto=20" TargetMode="External"/><Relationship Id="rId7" Type="http://schemas.openxmlformats.org/officeDocument/2006/relationships/hyperlink" Target="https://www.visitossola.it/poi/la-via-del-pane/" TargetMode="External"/><Relationship Id="rId2" Type="http://schemas.openxmlformats.org/officeDocument/2006/relationships/hyperlink" Target="http://www.associazioneseraf.it/progetti/scheda_progetto.html?cod_progetto=33" TargetMode="External"/><Relationship Id="rId1" Type="http://schemas.openxmlformats.org/officeDocument/2006/relationships/slideLayout" Target="../slideLayouts/slideLayout7.xml"/><Relationship Id="rId6" Type="http://schemas.openxmlformats.org/officeDocument/2006/relationships/hyperlink" Target="https://www.turismodellolio.com/" TargetMode="External"/><Relationship Id="rId5" Type="http://schemas.openxmlformats.org/officeDocument/2006/relationships/hyperlink" Target="https://cantinadei5sogni.com/territorio/" TargetMode="External"/><Relationship Id="rId4" Type="http://schemas.openxmlformats.org/officeDocument/2006/relationships/hyperlink" Target="https://www.coneglianovaldobbiadene.it/"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www.associazioneseraf.it/progetti/scheda_progetto.html?cod_progetto=33"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000232" y="1071546"/>
            <a:ext cx="7500990" cy="830997"/>
          </a:xfrm>
          <a:prstGeom prst="rect">
            <a:avLst/>
          </a:prstGeom>
          <a:noFill/>
        </p:spPr>
        <p:txBody>
          <a:bodyPr wrap="square" rtlCol="0">
            <a:spAutoFit/>
          </a:bodyPr>
          <a:lstStyle/>
          <a:p>
            <a:pPr algn="ctr"/>
            <a:r>
              <a:rPr lang="it-IT" sz="4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Assapora a Km0!</a:t>
            </a:r>
            <a:endPar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
        <p:nvSpPr>
          <p:cNvPr id="7170" name="AutoShape 2"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2" name="AutoShape 4"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4" name="AutoShape 6"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6" name="AutoShape 8"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78" name="AutoShape 10"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80" name="AutoShape 12"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182" name="AutoShape 14" descr="Enogastronomia | Terme del Laz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 name="Immagine 9" descr="download.jpg"/>
          <p:cNvPicPr>
            <a:picLocks noChangeAspect="1"/>
          </p:cNvPicPr>
          <p:nvPr/>
        </p:nvPicPr>
        <p:blipFill>
          <a:blip r:embed="rId2"/>
          <a:stretch>
            <a:fillRect/>
          </a:stretch>
        </p:blipFill>
        <p:spPr>
          <a:xfrm>
            <a:off x="357158" y="357166"/>
            <a:ext cx="2186782" cy="3286148"/>
          </a:xfrm>
          <a:prstGeom prst="rect">
            <a:avLst/>
          </a:prstGeom>
          <a:ln>
            <a:noFill/>
          </a:ln>
          <a:effectLst>
            <a:softEdge rad="112500"/>
          </a:effectLst>
        </p:spPr>
      </p:pic>
      <p:pic>
        <p:nvPicPr>
          <p:cNvPr id="11" name="Immagine 10" descr="images.jpg"/>
          <p:cNvPicPr>
            <a:picLocks noChangeAspect="1"/>
          </p:cNvPicPr>
          <p:nvPr/>
        </p:nvPicPr>
        <p:blipFill>
          <a:blip r:embed="rId3"/>
          <a:stretch>
            <a:fillRect/>
          </a:stretch>
        </p:blipFill>
        <p:spPr>
          <a:xfrm>
            <a:off x="2857488" y="3643314"/>
            <a:ext cx="6159644" cy="2606690"/>
          </a:xfrm>
          <a:prstGeom prst="rect">
            <a:avLst/>
          </a:prstGeom>
          <a:ln>
            <a:noFill/>
          </a:ln>
          <a:effectLst>
            <a:softEdge rad="112500"/>
          </a:effectLst>
        </p:spPr>
      </p:pic>
      <p:sp>
        <p:nvSpPr>
          <p:cNvPr id="12" name="CasellaDiTesto 11"/>
          <p:cNvSpPr txBox="1"/>
          <p:nvPr/>
        </p:nvSpPr>
        <p:spPr>
          <a:xfrm>
            <a:off x="3357554" y="1785926"/>
            <a:ext cx="5572164" cy="2031325"/>
          </a:xfrm>
          <a:prstGeom prst="rect">
            <a:avLst/>
          </a:prstGeom>
          <a:noFill/>
        </p:spPr>
        <p:txBody>
          <a:bodyPr wrap="square" rtlCol="0">
            <a:spAutoFit/>
          </a:bodyPr>
          <a:lstStyle/>
          <a:p>
            <a:r>
              <a:rPr lang="it-IT" dirty="0" smtClean="0">
                <a:solidFill>
                  <a:srgbClr val="C00000"/>
                </a:solidFill>
                <a:latin typeface="Georgia" pitchFamily="18" charset="0"/>
              </a:rPr>
              <a:t>Obiettivo:  valorizzare l’enogastronomia del territorio </a:t>
            </a:r>
          </a:p>
          <a:p>
            <a:r>
              <a:rPr lang="it-IT" dirty="0" smtClean="0">
                <a:latin typeface="Georgia" pitchFamily="18" charset="0"/>
              </a:rPr>
              <a:t>Obiettivo: </a:t>
            </a:r>
            <a:r>
              <a:rPr lang="it-IT" dirty="0">
                <a:latin typeface="Georgia" pitchFamily="18" charset="0"/>
              </a:rPr>
              <a:t>trovare </a:t>
            </a:r>
            <a:r>
              <a:rPr lang="it-IT" dirty="0" smtClean="0">
                <a:latin typeface="Georgia" pitchFamily="18" charset="0"/>
              </a:rPr>
              <a:t>soluzioni che facciano crescere il turismo enogastronomico, cioè quel turismo </a:t>
            </a:r>
            <a:r>
              <a:rPr lang="it-IT" dirty="0" err="1" smtClean="0">
                <a:latin typeface="Georgia" pitchFamily="18" charset="0"/>
              </a:rPr>
              <a:t>attraibile</a:t>
            </a:r>
            <a:r>
              <a:rPr lang="it-IT" dirty="0" smtClean="0">
                <a:latin typeface="Georgia" pitchFamily="18" charset="0"/>
              </a:rPr>
              <a:t> attraverso proposte di una </a:t>
            </a:r>
            <a:r>
              <a:rPr lang="it-IT" dirty="0">
                <a:latin typeface="Georgia" pitchFamily="18" charset="0"/>
              </a:rPr>
              <a:t>cucina  </a:t>
            </a:r>
            <a:r>
              <a:rPr lang="it-IT" dirty="0" smtClean="0">
                <a:latin typeface="Georgia" pitchFamily="18" charset="0"/>
              </a:rPr>
              <a:t>tradizionale di qualità e di acquisto di prodotti genuini distintivi del territorio</a:t>
            </a:r>
            <a:endParaRPr lang="it-IT" dirty="0">
              <a:latin typeface="Georg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uvola 3"/>
          <p:cNvSpPr/>
          <p:nvPr/>
        </p:nvSpPr>
        <p:spPr>
          <a:xfrm>
            <a:off x="2071670" y="3284984"/>
            <a:ext cx="4876594" cy="3359842"/>
          </a:xfrm>
          <a:prstGeom prst="cloud">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1386936" y="3861048"/>
            <a:ext cx="6400800" cy="1752600"/>
          </a:xfrm>
        </p:spPr>
        <p:txBody>
          <a:bodyPr>
            <a:noAutofit/>
          </a:bodyPr>
          <a:lstStyle/>
          <a:p>
            <a:r>
              <a:rPr lang="it-IT" sz="2000" dirty="0" err="1" smtClean="0">
                <a:solidFill>
                  <a:srgbClr val="C00000"/>
                </a:solidFill>
                <a:latin typeface="Georgia" pitchFamily="18" charset="0"/>
              </a:rPr>
              <a:t>AsiaPaola</a:t>
            </a:r>
            <a:r>
              <a:rPr lang="it-IT" sz="2000" dirty="0" smtClean="0">
                <a:solidFill>
                  <a:srgbClr val="C00000"/>
                </a:solidFill>
                <a:latin typeface="Georgia" pitchFamily="18" charset="0"/>
              </a:rPr>
              <a:t> Gargano </a:t>
            </a:r>
            <a:r>
              <a:rPr lang="it-IT" sz="2000" dirty="0" smtClean="0">
                <a:solidFill>
                  <a:schemeClr val="tx1"/>
                </a:solidFill>
                <a:latin typeface="Georgia" pitchFamily="18" charset="0"/>
              </a:rPr>
              <a:t>(Comune di:…….classe……)</a:t>
            </a:r>
          </a:p>
          <a:p>
            <a:r>
              <a:rPr lang="it-IT" sz="2000" dirty="0" smtClean="0">
                <a:solidFill>
                  <a:srgbClr val="C00000"/>
                </a:solidFill>
                <a:latin typeface="Georgia" pitchFamily="18" charset="0"/>
              </a:rPr>
              <a:t>Alessia </a:t>
            </a:r>
            <a:r>
              <a:rPr lang="it-IT" sz="2000" dirty="0" err="1" smtClean="0">
                <a:solidFill>
                  <a:srgbClr val="C00000"/>
                </a:solidFill>
                <a:latin typeface="Georgia" pitchFamily="18" charset="0"/>
              </a:rPr>
              <a:t>Macari</a:t>
            </a:r>
            <a:endParaRPr lang="it-IT" sz="2000" dirty="0" smtClean="0">
              <a:solidFill>
                <a:srgbClr val="C00000"/>
              </a:solidFill>
              <a:latin typeface="Georgia" pitchFamily="18" charset="0"/>
            </a:endParaRPr>
          </a:p>
          <a:p>
            <a:r>
              <a:rPr lang="it-IT" sz="2000" dirty="0" err="1" smtClean="0">
                <a:solidFill>
                  <a:srgbClr val="C00000"/>
                </a:solidFill>
                <a:latin typeface="Georgia" pitchFamily="18" charset="0"/>
              </a:rPr>
              <a:t>Marylou</a:t>
            </a:r>
            <a:r>
              <a:rPr lang="it-IT" sz="2000" dirty="0" smtClean="0">
                <a:solidFill>
                  <a:srgbClr val="C00000"/>
                </a:solidFill>
                <a:latin typeface="Georgia" pitchFamily="18" charset="0"/>
              </a:rPr>
              <a:t> </a:t>
            </a:r>
            <a:r>
              <a:rPr lang="it-IT" sz="2000" dirty="0" err="1" smtClean="0">
                <a:solidFill>
                  <a:srgbClr val="C00000"/>
                </a:solidFill>
                <a:latin typeface="Georgia" pitchFamily="18" charset="0"/>
              </a:rPr>
              <a:t>Ruscito</a:t>
            </a:r>
            <a:endParaRPr lang="it-IT" sz="2000" dirty="0" smtClean="0">
              <a:solidFill>
                <a:srgbClr val="C00000"/>
              </a:solidFill>
              <a:latin typeface="Georgia" pitchFamily="18" charset="0"/>
            </a:endParaRPr>
          </a:p>
          <a:p>
            <a:r>
              <a:rPr lang="it-IT" sz="2000" dirty="0" smtClean="0">
                <a:solidFill>
                  <a:srgbClr val="C00000"/>
                </a:solidFill>
                <a:latin typeface="Georgia" pitchFamily="18" charset="0"/>
              </a:rPr>
              <a:t>Ilaria De Rosa</a:t>
            </a:r>
          </a:p>
          <a:p>
            <a:r>
              <a:rPr lang="it-IT" sz="2000" dirty="0" smtClean="0">
                <a:solidFill>
                  <a:srgbClr val="C00000"/>
                </a:solidFill>
                <a:latin typeface="Georgia" pitchFamily="18" charset="0"/>
              </a:rPr>
              <a:t>Alessandra Vano</a:t>
            </a:r>
          </a:p>
          <a:p>
            <a:r>
              <a:rPr lang="it-IT" sz="2000" dirty="0" smtClean="0">
                <a:solidFill>
                  <a:srgbClr val="C00000"/>
                </a:solidFill>
                <a:latin typeface="Georgia" pitchFamily="18" charset="0"/>
              </a:rPr>
              <a:t>Vanessa </a:t>
            </a:r>
            <a:r>
              <a:rPr lang="it-IT" sz="2000" dirty="0" err="1" smtClean="0">
                <a:solidFill>
                  <a:srgbClr val="C00000"/>
                </a:solidFill>
                <a:latin typeface="Georgia" pitchFamily="18" charset="0"/>
              </a:rPr>
              <a:t>Mignanelli</a:t>
            </a:r>
            <a:r>
              <a:rPr lang="it-IT" sz="2000" dirty="0" smtClean="0">
                <a:solidFill>
                  <a:srgbClr val="C00000"/>
                </a:solidFill>
                <a:latin typeface="Georgia" pitchFamily="18" charset="0"/>
              </a:rPr>
              <a:t> </a:t>
            </a:r>
            <a:endParaRPr lang="it-IT" sz="2000" dirty="0">
              <a:solidFill>
                <a:srgbClr val="C00000"/>
              </a:solidFill>
              <a:latin typeface="Georgia" pitchFamily="18"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1670" y="157565"/>
            <a:ext cx="5031333" cy="2983403"/>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660197076"/>
              </p:ext>
            </p:extLst>
          </p:nvPr>
        </p:nvGraphicFramePr>
        <p:xfrm>
          <a:off x="964381" y="1340768"/>
          <a:ext cx="7000924" cy="1577646"/>
        </p:xfrm>
        <a:graphic>
          <a:graphicData uri="http://schemas.openxmlformats.org/drawingml/2006/table">
            <a:tbl>
              <a:tblPr firstRow="1" bandRow="1">
                <a:tableStyleId>{93296810-A885-4BE3-A3E7-6D5BEEA58F35}</a:tableStyleId>
              </a:tblPr>
              <a:tblGrid>
                <a:gridCol w="1750231"/>
                <a:gridCol w="1750231"/>
                <a:gridCol w="1750231"/>
                <a:gridCol w="1750231"/>
              </a:tblGrid>
              <a:tr h="388926">
                <a:tc>
                  <a:txBody>
                    <a:bodyPr/>
                    <a:lstStyle/>
                    <a:p>
                      <a:r>
                        <a:rPr lang="it-IT" dirty="0" smtClean="0"/>
                        <a:t>Territorio</a:t>
                      </a:r>
                      <a:endParaRPr lang="it-IT" dirty="0"/>
                    </a:p>
                  </a:txBody>
                  <a:tcPr/>
                </a:tc>
                <a:tc>
                  <a:txBody>
                    <a:bodyPr/>
                    <a:lstStyle/>
                    <a:p>
                      <a:r>
                        <a:rPr lang="it-IT" dirty="0" smtClean="0"/>
                        <a:t>DMO presenti</a:t>
                      </a:r>
                      <a:endParaRPr lang="it-IT" dirty="0"/>
                    </a:p>
                  </a:txBody>
                  <a:tcPr/>
                </a:tc>
                <a:tc>
                  <a:txBody>
                    <a:bodyPr/>
                    <a:lstStyle/>
                    <a:p>
                      <a:r>
                        <a:rPr lang="it-IT" dirty="0" err="1" smtClean="0"/>
                        <a:t>Attrattività</a:t>
                      </a:r>
                      <a:endParaRPr lang="it-IT" dirty="0"/>
                    </a:p>
                  </a:txBody>
                  <a:tcPr/>
                </a:tc>
                <a:tc>
                  <a:txBody>
                    <a:bodyPr/>
                    <a:lstStyle/>
                    <a:p>
                      <a:r>
                        <a:rPr lang="it-IT" dirty="0" smtClean="0"/>
                        <a:t>Target</a:t>
                      </a:r>
                      <a:endParaRPr lang="it-IT" dirty="0"/>
                    </a:p>
                  </a:txBody>
                  <a:tcPr/>
                </a:tc>
              </a:tr>
              <a:tr h="1016000">
                <a:tc>
                  <a:txBody>
                    <a:bodyPr/>
                    <a:lstStyle/>
                    <a:p>
                      <a:r>
                        <a:rPr lang="it-IT" dirty="0" smtClean="0">
                          <a:solidFill>
                            <a:srgbClr val="C00000"/>
                          </a:solidFill>
                        </a:rPr>
                        <a:t>Lazio meridionale</a:t>
                      </a:r>
                      <a:endParaRPr lang="it-IT" dirty="0">
                        <a:solidFill>
                          <a:srgbClr val="C00000"/>
                        </a:solidFill>
                      </a:endParaRPr>
                    </a:p>
                  </a:txBody>
                  <a:tcPr/>
                </a:tc>
                <a:tc>
                  <a:txBody>
                    <a:bodyPr/>
                    <a:lstStyle/>
                    <a:p>
                      <a:r>
                        <a:rPr lang="it-IT" dirty="0" smtClean="0">
                          <a:solidFill>
                            <a:srgbClr val="C00000"/>
                          </a:solidFill>
                        </a:rPr>
                        <a:t>-Terra dei cammini</a:t>
                      </a:r>
                    </a:p>
                    <a:p>
                      <a:r>
                        <a:rPr lang="it-IT" dirty="0" err="1" smtClean="0">
                          <a:solidFill>
                            <a:srgbClr val="C00000"/>
                          </a:solidFill>
                        </a:rPr>
                        <a:t>-Lazio</a:t>
                      </a:r>
                      <a:r>
                        <a:rPr lang="it-IT" baseline="0" dirty="0" smtClean="0">
                          <a:solidFill>
                            <a:srgbClr val="C00000"/>
                          </a:solidFill>
                        </a:rPr>
                        <a:t> In</a:t>
                      </a:r>
                      <a:endParaRPr lang="it-IT" dirty="0">
                        <a:solidFill>
                          <a:srgbClr val="C00000"/>
                        </a:solidFill>
                      </a:endParaRPr>
                    </a:p>
                  </a:txBody>
                  <a:tcPr/>
                </a:tc>
                <a:tc>
                  <a:txBody>
                    <a:bodyPr/>
                    <a:lstStyle/>
                    <a:p>
                      <a:r>
                        <a:rPr lang="it-IT" dirty="0" smtClean="0">
                          <a:solidFill>
                            <a:srgbClr val="C00000"/>
                          </a:solidFill>
                        </a:rPr>
                        <a:t>-Cantine</a:t>
                      </a:r>
                    </a:p>
                    <a:p>
                      <a:r>
                        <a:rPr lang="it-IT" dirty="0" smtClean="0">
                          <a:solidFill>
                            <a:srgbClr val="C00000"/>
                          </a:solidFill>
                        </a:rPr>
                        <a:t>-Ristoranti</a:t>
                      </a:r>
                    </a:p>
                    <a:p>
                      <a:r>
                        <a:rPr lang="it-IT" dirty="0" smtClean="0">
                          <a:solidFill>
                            <a:srgbClr val="C00000"/>
                          </a:solidFill>
                        </a:rPr>
                        <a:t>-Percorso</a:t>
                      </a:r>
                      <a:r>
                        <a:rPr lang="it-IT" baseline="0" dirty="0" smtClean="0">
                          <a:solidFill>
                            <a:srgbClr val="C00000"/>
                          </a:solidFill>
                        </a:rPr>
                        <a:t> culinario</a:t>
                      </a:r>
                      <a:endParaRPr lang="it-IT" dirty="0">
                        <a:solidFill>
                          <a:srgbClr val="C00000"/>
                        </a:solidFill>
                      </a:endParaRPr>
                    </a:p>
                  </a:txBody>
                  <a:tcPr/>
                </a:tc>
                <a:tc>
                  <a:txBody>
                    <a:bodyPr/>
                    <a:lstStyle/>
                    <a:p>
                      <a:r>
                        <a:rPr lang="it-IT" dirty="0" smtClean="0">
                          <a:solidFill>
                            <a:srgbClr val="C00000"/>
                          </a:solidFill>
                        </a:rPr>
                        <a:t>Adulti(</a:t>
                      </a:r>
                      <a:r>
                        <a:rPr lang="it-IT" dirty="0" err="1" smtClean="0">
                          <a:solidFill>
                            <a:srgbClr val="C00000"/>
                          </a:solidFill>
                        </a:rPr>
                        <a:t>over</a:t>
                      </a:r>
                      <a:r>
                        <a:rPr lang="it-IT" baseline="0" dirty="0" smtClean="0">
                          <a:solidFill>
                            <a:srgbClr val="C00000"/>
                          </a:solidFill>
                        </a:rPr>
                        <a:t> 30)</a:t>
                      </a:r>
                      <a:endParaRPr lang="it-IT" dirty="0">
                        <a:solidFill>
                          <a:srgbClr val="C00000"/>
                        </a:solidFill>
                      </a:endParaRPr>
                    </a:p>
                  </a:txBody>
                  <a:tcPr/>
                </a:tc>
              </a:tr>
            </a:tbl>
          </a:graphicData>
        </a:graphic>
      </p:graphicFrame>
      <p:sp>
        <p:nvSpPr>
          <p:cNvPr id="3" name="CasellaDiTesto 2"/>
          <p:cNvSpPr txBox="1"/>
          <p:nvPr/>
        </p:nvSpPr>
        <p:spPr>
          <a:xfrm>
            <a:off x="2000232" y="642918"/>
            <a:ext cx="4929222" cy="830997"/>
          </a:xfrm>
          <a:prstGeom prst="rect">
            <a:avLst/>
          </a:prstGeom>
          <a:noFill/>
        </p:spPr>
        <p:txBody>
          <a:bodyPr wrap="square" rtlCol="0">
            <a:spAutoFit/>
          </a:bodyPr>
          <a:lstStyle/>
          <a:p>
            <a:pPr algn="ctr"/>
            <a:r>
              <a:rPr lang="it-IT" sz="4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Scenario</a:t>
            </a:r>
            <a:endPar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
        <p:nvSpPr>
          <p:cNvPr id="4" name="CasellaDiTesto 3"/>
          <p:cNvSpPr txBox="1"/>
          <p:nvPr/>
        </p:nvSpPr>
        <p:spPr>
          <a:xfrm>
            <a:off x="827584" y="3140968"/>
            <a:ext cx="7056784" cy="3416320"/>
          </a:xfrm>
          <a:prstGeom prst="rect">
            <a:avLst/>
          </a:prstGeom>
          <a:noFill/>
        </p:spPr>
        <p:txBody>
          <a:bodyPr wrap="square" rtlCol="0">
            <a:spAutoFit/>
          </a:bodyPr>
          <a:lstStyle/>
          <a:p>
            <a:r>
              <a:rPr lang="it-IT" b="1" dirty="0" smtClean="0"/>
              <a:t>Sollecitazioni: </a:t>
            </a:r>
            <a:r>
              <a:rPr lang="it-IT" dirty="0" smtClean="0"/>
              <a:t>le DMO devono trovare come incrementare il turismo  sul proprio </a:t>
            </a:r>
            <a:r>
              <a:rPr lang="it-IT" dirty="0"/>
              <a:t>territorio </a:t>
            </a:r>
            <a:r>
              <a:rPr lang="it-IT" dirty="0" smtClean="0"/>
              <a:t>valorizzando la </a:t>
            </a:r>
            <a:r>
              <a:rPr lang="it-IT" dirty="0"/>
              <a:t>cucina </a:t>
            </a:r>
            <a:r>
              <a:rPr lang="it-IT" dirty="0" smtClean="0"/>
              <a:t>tradizionale e i prodotti  enogastronomici  delle imprese locali</a:t>
            </a:r>
          </a:p>
          <a:p>
            <a:r>
              <a:rPr lang="it-IT" b="1" dirty="0" smtClean="0"/>
              <a:t>Opportunità</a:t>
            </a:r>
            <a:r>
              <a:rPr lang="it-IT" dirty="0" smtClean="0"/>
              <a:t>: Se si incrementa il turismo enogastronomico si ottiene anche la possibilità di far conoscere le altre attrattività che il territorio offre per incrementare ulteriormente il turismo</a:t>
            </a:r>
          </a:p>
          <a:p>
            <a:r>
              <a:rPr lang="it-IT" b="1" dirty="0" smtClean="0"/>
              <a:t>Criticità</a:t>
            </a:r>
            <a:r>
              <a:rPr lang="it-IT" dirty="0" smtClean="0"/>
              <a:t>: </a:t>
            </a:r>
            <a:r>
              <a:rPr lang="it-IT" dirty="0"/>
              <a:t>le </a:t>
            </a:r>
            <a:r>
              <a:rPr lang="it-IT" dirty="0" smtClean="0"/>
              <a:t>pietanze tradizionali fanno parte della cultura locale, ma le ricette sono </a:t>
            </a:r>
            <a:r>
              <a:rPr lang="it-IT" dirty="0"/>
              <a:t>conservate dagli </a:t>
            </a:r>
            <a:r>
              <a:rPr lang="it-IT" dirty="0" smtClean="0"/>
              <a:t>anziani e rischiano di essere perse  con la loro morte. I produttori di prodotti locali rischiano di scomparire perché i figli non seguono le orme dei padri</a:t>
            </a:r>
          </a:p>
          <a:p>
            <a:r>
              <a:rPr lang="it-IT" b="1" dirty="0" smtClean="0"/>
              <a:t>Vincoli:</a:t>
            </a:r>
            <a:r>
              <a:rPr lang="it-IT" dirty="0" smtClean="0"/>
              <a:t> il progetto deve concludersi entro il 22 di gennaio 2024, l’area di intervento è quello circoscritto dalla DMO Terra dei Cammini </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928794" y="642918"/>
            <a:ext cx="4714908" cy="830997"/>
          </a:xfrm>
          <a:prstGeom prst="rect">
            <a:avLst/>
          </a:prstGeom>
          <a:noFill/>
        </p:spPr>
        <p:txBody>
          <a:bodyPr wrap="square" rtlCol="0">
            <a:spAutoFit/>
          </a:bodyPr>
          <a:lstStyle/>
          <a:p>
            <a:pPr algn="ctr"/>
            <a:r>
              <a:rPr lang="it-IT" sz="4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Analisi</a:t>
            </a:r>
            <a:endPar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
        <p:nvSpPr>
          <p:cNvPr id="3" name="CasellaDiTesto 2"/>
          <p:cNvSpPr txBox="1"/>
          <p:nvPr/>
        </p:nvSpPr>
        <p:spPr>
          <a:xfrm>
            <a:off x="642910" y="1857364"/>
            <a:ext cx="6143668" cy="2677656"/>
          </a:xfrm>
          <a:prstGeom prst="rect">
            <a:avLst/>
          </a:prstGeom>
          <a:noFill/>
        </p:spPr>
        <p:txBody>
          <a:bodyPr wrap="square" rtlCol="0">
            <a:spAutoFit/>
          </a:bodyPr>
          <a:lstStyle/>
          <a:p>
            <a:pPr marL="342900" indent="-342900">
              <a:buFont typeface="+mj-lt"/>
              <a:buAutoNum type="arabicPeriod"/>
            </a:pPr>
            <a:r>
              <a:rPr lang="it-IT" sz="2400" dirty="0" smtClean="0">
                <a:solidFill>
                  <a:srgbClr val="C00000"/>
                </a:solidFill>
                <a:latin typeface="Georgia" pitchFamily="18" charset="0"/>
              </a:rPr>
              <a:t>Interviste</a:t>
            </a:r>
          </a:p>
          <a:p>
            <a:pPr marL="342900" indent="-342900">
              <a:buFont typeface="+mj-lt"/>
              <a:buAutoNum type="arabicPeriod"/>
            </a:pPr>
            <a:r>
              <a:rPr lang="it-IT" sz="2400" dirty="0" smtClean="0">
                <a:solidFill>
                  <a:srgbClr val="C00000"/>
                </a:solidFill>
                <a:latin typeface="Georgia" pitchFamily="18" charset="0"/>
              </a:rPr>
              <a:t>Ricerca delle informazioni su Internet</a:t>
            </a:r>
          </a:p>
          <a:p>
            <a:pPr marL="342900" indent="-342900">
              <a:buFont typeface="+mj-lt"/>
              <a:buAutoNum type="arabicPeriod"/>
            </a:pPr>
            <a:r>
              <a:rPr lang="it-IT" sz="2400" dirty="0" smtClean="0">
                <a:solidFill>
                  <a:srgbClr val="C00000"/>
                </a:solidFill>
                <a:latin typeface="Georgia" pitchFamily="18" charset="0"/>
              </a:rPr>
              <a:t>Interviste ai produttori</a:t>
            </a:r>
          </a:p>
          <a:p>
            <a:pPr marL="342900" indent="-342900">
              <a:buFont typeface="+mj-lt"/>
              <a:buAutoNum type="arabicPeriod"/>
            </a:pPr>
            <a:r>
              <a:rPr lang="it-IT" sz="2400" dirty="0" smtClean="0">
                <a:solidFill>
                  <a:srgbClr val="C00000"/>
                </a:solidFill>
                <a:latin typeface="Georgia" pitchFamily="18" charset="0"/>
              </a:rPr>
              <a:t>Interviste a ristoratori</a:t>
            </a:r>
          </a:p>
          <a:p>
            <a:pPr marL="342900" indent="-342900">
              <a:buFont typeface="+mj-lt"/>
              <a:buAutoNum type="arabicPeriod"/>
            </a:pPr>
            <a:r>
              <a:rPr lang="it-IT" sz="2400" dirty="0" smtClean="0">
                <a:solidFill>
                  <a:srgbClr val="C00000"/>
                </a:solidFill>
                <a:latin typeface="Georgia" pitchFamily="18" charset="0"/>
              </a:rPr>
              <a:t>Interviste ai cittadini che conoscono le tradizioni culinarie</a:t>
            </a:r>
          </a:p>
          <a:p>
            <a:pPr marL="342900" indent="-342900"/>
            <a:endParaRPr lang="it-IT" sz="2400" dirty="0">
              <a:solidFill>
                <a:srgbClr val="C00000"/>
              </a:solidFill>
              <a:latin typeface="Georg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23392" y="188640"/>
            <a:ext cx="7893024" cy="3170099"/>
          </a:xfrm>
          <a:prstGeom prst="rect">
            <a:avLst/>
          </a:prstGeom>
          <a:noFill/>
        </p:spPr>
        <p:txBody>
          <a:bodyPr wrap="square" rtlCol="0">
            <a:spAutoFit/>
          </a:bodyPr>
          <a:lstStyle/>
          <a:p>
            <a:pPr marL="342900" indent="-342900">
              <a:buAutoNum type="arabicPeriod"/>
            </a:pPr>
            <a:r>
              <a:rPr lang="it-IT" sz="2000" dirty="0" smtClean="0">
                <a:solidFill>
                  <a:srgbClr val="C00000"/>
                </a:solidFill>
                <a:latin typeface="Georgia" pitchFamily="18" charset="0"/>
              </a:rPr>
              <a:t>INTERVISTA AL PRESIDENTE DELLA DMO ‘TERRA DEI CAMMINI’: </a:t>
            </a:r>
          </a:p>
          <a:p>
            <a:pPr marL="342900" indent="-342900"/>
            <a:r>
              <a:rPr lang="it-IT" sz="2000" dirty="0" smtClean="0">
                <a:solidFill>
                  <a:srgbClr val="C00000"/>
                </a:solidFill>
                <a:latin typeface="Georgia" pitchFamily="18" charset="0"/>
              </a:rPr>
              <a:t>Alfonso Testa ha risposto alle interviste fatte dagli alunni e ha spiegato che il primo passo per valorizzare il territorio e le sue risorse è conoscere la storia e le materie prime. Ha citato: il peperone di Pontecorvo; le castagne di Terelle; il tartufo; il formaggio (bianco di ) </a:t>
            </a:r>
            <a:r>
              <a:rPr lang="it-IT" sz="2000" dirty="0" smtClean="0">
                <a:latin typeface="Georgia" pitchFamily="18" charset="0"/>
              </a:rPr>
              <a:t>della </a:t>
            </a:r>
            <a:r>
              <a:rPr lang="it-IT" sz="2000" dirty="0" smtClean="0">
                <a:solidFill>
                  <a:srgbClr val="C00000"/>
                </a:solidFill>
                <a:latin typeface="Georgia" pitchFamily="18" charset="0"/>
              </a:rPr>
              <a:t>capretta </a:t>
            </a:r>
            <a:r>
              <a:rPr lang="it-IT" sz="2000" dirty="0" smtClean="0">
                <a:latin typeface="Georgia" pitchFamily="18" charset="0"/>
              </a:rPr>
              <a:t>bianca</a:t>
            </a:r>
            <a:r>
              <a:rPr lang="it-IT" sz="2000" dirty="0" smtClean="0">
                <a:solidFill>
                  <a:srgbClr val="C00000"/>
                </a:solidFill>
                <a:latin typeface="Georgia" pitchFamily="18" charset="0"/>
              </a:rPr>
              <a:t> ; il pane di Sant’Elia; l’olio; il vino di Esperia e Atina.  </a:t>
            </a:r>
          </a:p>
          <a:p>
            <a:pPr marL="342900" indent="-342900"/>
            <a:r>
              <a:rPr lang="it-IT" sz="2000" dirty="0" smtClean="0">
                <a:solidFill>
                  <a:srgbClr val="C00000"/>
                </a:solidFill>
                <a:latin typeface="Georgia" pitchFamily="18" charset="0"/>
              </a:rPr>
              <a:t>  </a:t>
            </a:r>
          </a:p>
          <a:p>
            <a:pPr marL="342900" indent="-342900"/>
            <a:endParaRPr lang="it-IT" sz="2000" dirty="0">
              <a:solidFill>
                <a:srgbClr val="C00000"/>
              </a:solidFill>
              <a:latin typeface="Georgia" pitchFamily="18" charset="0"/>
            </a:endParaRPr>
          </a:p>
        </p:txBody>
      </p:sp>
      <p:sp>
        <p:nvSpPr>
          <p:cNvPr id="3" name="CasellaDiTesto 2"/>
          <p:cNvSpPr txBox="1"/>
          <p:nvPr/>
        </p:nvSpPr>
        <p:spPr>
          <a:xfrm>
            <a:off x="423392" y="2924944"/>
            <a:ext cx="7931303" cy="4093428"/>
          </a:xfrm>
          <a:prstGeom prst="rect">
            <a:avLst/>
          </a:prstGeom>
          <a:noFill/>
        </p:spPr>
        <p:txBody>
          <a:bodyPr wrap="square" rtlCol="0">
            <a:spAutoFit/>
          </a:bodyPr>
          <a:lstStyle/>
          <a:p>
            <a:pPr marL="342900" indent="-342900">
              <a:buAutoNum type="arabicPeriod" startAt="2"/>
            </a:pPr>
            <a:endParaRPr lang="it-IT" sz="2000" dirty="0" smtClean="0">
              <a:solidFill>
                <a:srgbClr val="C00000"/>
              </a:solidFill>
              <a:latin typeface="Georgia" pitchFamily="18" charset="0"/>
            </a:endParaRPr>
          </a:p>
          <a:p>
            <a:pPr marL="342900" indent="-342900">
              <a:buAutoNum type="arabicPeriod" startAt="2"/>
            </a:pPr>
            <a:endParaRPr lang="it-IT" sz="2000" dirty="0">
              <a:solidFill>
                <a:srgbClr val="C00000"/>
              </a:solidFill>
              <a:latin typeface="Georgia" pitchFamily="18" charset="0"/>
            </a:endParaRPr>
          </a:p>
          <a:p>
            <a:pPr marL="342900" indent="-342900">
              <a:buAutoNum type="arabicPeriod" startAt="2"/>
            </a:pPr>
            <a:r>
              <a:rPr lang="it-IT" sz="2000" dirty="0" smtClean="0">
                <a:solidFill>
                  <a:srgbClr val="C00000"/>
                </a:solidFill>
                <a:latin typeface="Georgia" pitchFamily="18" charset="0"/>
              </a:rPr>
              <a:t>RICERCA DELLE INFORMAZIONI SU INTERNET: </a:t>
            </a:r>
          </a:p>
          <a:p>
            <a:r>
              <a:rPr lang="it-IT" sz="2000" dirty="0" smtClean="0">
                <a:solidFill>
                  <a:srgbClr val="C00000"/>
                </a:solidFill>
                <a:latin typeface="Georgia" pitchFamily="18" charset="0"/>
              </a:rPr>
              <a:t>Per comprendere come valorizzare i prodotti tipici del proprio territorio </a:t>
            </a:r>
            <a:r>
              <a:rPr lang="it-IT" sz="2000" dirty="0" smtClean="0">
                <a:latin typeface="Georgia" pitchFamily="18" charset="0"/>
              </a:rPr>
              <a:t>al fine di alimentare il turismo enogastronomico </a:t>
            </a:r>
            <a:r>
              <a:rPr lang="it-IT" sz="2000" dirty="0" smtClean="0">
                <a:solidFill>
                  <a:srgbClr val="C00000"/>
                </a:solidFill>
                <a:latin typeface="Georgia" pitchFamily="18" charset="0"/>
              </a:rPr>
              <a:t>, è importante anche effettuare svariate ricerche su internet per venire a conoscenza </a:t>
            </a:r>
            <a:r>
              <a:rPr lang="it-IT" sz="2000" dirty="0" smtClean="0">
                <a:latin typeface="Georgia" pitchFamily="18" charset="0"/>
              </a:rPr>
              <a:t>di cosa cerca il turismo che si conta di attirare sul territorio (</a:t>
            </a:r>
            <a:r>
              <a:rPr lang="it-IT" sz="2000" dirty="0" smtClean="0">
                <a:solidFill>
                  <a:srgbClr val="C00000"/>
                </a:solidFill>
                <a:latin typeface="Georgia" pitchFamily="18" charset="0"/>
              </a:rPr>
              <a:t>del patrimonio enogastronomico e metterlo in luce. (es. siti esplorati: </a:t>
            </a:r>
            <a:r>
              <a:rPr lang="it-IT" sz="2000" dirty="0" err="1" smtClean="0">
                <a:solidFill>
                  <a:srgbClr val="C00000"/>
                </a:solidFill>
                <a:latin typeface="Georgia" pitchFamily="18" charset="0"/>
              </a:rPr>
              <a:t>easyciociaria</a:t>
            </a:r>
            <a:r>
              <a:rPr lang="it-IT" sz="2000" dirty="0" smtClean="0">
                <a:solidFill>
                  <a:srgbClr val="C00000"/>
                </a:solidFill>
                <a:latin typeface="Georgia" pitchFamily="18" charset="0"/>
              </a:rPr>
              <a:t>; agriturismo.it; </a:t>
            </a:r>
            <a:r>
              <a:rPr lang="it-IT" sz="2000" dirty="0" err="1" smtClean="0">
                <a:solidFill>
                  <a:srgbClr val="C00000"/>
                </a:solidFill>
                <a:latin typeface="Georgia" pitchFamily="18" charset="0"/>
              </a:rPr>
              <a:t>ciociaria</a:t>
            </a:r>
            <a:r>
              <a:rPr lang="it-IT" sz="2000" dirty="0" smtClean="0">
                <a:solidFill>
                  <a:srgbClr val="C00000"/>
                </a:solidFill>
                <a:latin typeface="Georgia" pitchFamily="18" charset="0"/>
              </a:rPr>
              <a:t> in tour))</a:t>
            </a:r>
          </a:p>
          <a:p>
            <a:pPr marL="342900" indent="-342900"/>
            <a:endParaRPr lang="it-IT" sz="2000" dirty="0" smtClean="0">
              <a:solidFill>
                <a:srgbClr val="C00000"/>
              </a:solidFill>
              <a:latin typeface="Georgia" pitchFamily="18" charset="0"/>
            </a:endParaRPr>
          </a:p>
          <a:p>
            <a:pPr marL="342900" indent="-342900"/>
            <a:endParaRPr lang="it-IT" sz="2000" dirty="0" smtClean="0">
              <a:solidFill>
                <a:srgbClr val="C00000"/>
              </a:solidFill>
              <a:latin typeface="Georgia" pitchFamily="18" charset="0"/>
            </a:endParaRPr>
          </a:p>
          <a:p>
            <a:pPr marL="342900" indent="-342900"/>
            <a:r>
              <a:rPr lang="it-IT" sz="2000" dirty="0" smtClean="0">
                <a:solidFill>
                  <a:srgbClr val="C00000"/>
                </a:solidFill>
                <a:latin typeface="Georgia" pitchFamily="18" charset="0"/>
              </a:rPr>
              <a:t> </a:t>
            </a:r>
          </a:p>
          <a:p>
            <a:endParaRPr lang="it-IT" sz="2000" dirty="0">
              <a:solidFill>
                <a:srgbClr val="C00000"/>
              </a:solidFill>
              <a:latin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7504" y="188640"/>
            <a:ext cx="7776864" cy="2308324"/>
          </a:xfrm>
          <a:prstGeom prst="rect">
            <a:avLst/>
          </a:prstGeom>
          <a:noFill/>
        </p:spPr>
        <p:txBody>
          <a:bodyPr wrap="square" rtlCol="0">
            <a:spAutoFit/>
          </a:bodyPr>
          <a:lstStyle/>
          <a:p>
            <a:r>
              <a:rPr lang="it-IT" dirty="0" smtClean="0">
                <a:solidFill>
                  <a:srgbClr val="C00000"/>
                </a:solidFill>
                <a:latin typeface="Georgia" pitchFamily="18" charset="0"/>
              </a:rPr>
              <a:t>3. INTERVISTA AI PRODUTTORI: </a:t>
            </a:r>
          </a:p>
          <a:p>
            <a:r>
              <a:rPr lang="it-IT" dirty="0" smtClean="0">
                <a:solidFill>
                  <a:srgbClr val="C00000"/>
                </a:solidFill>
                <a:latin typeface="Georgia" pitchFamily="18" charset="0"/>
              </a:rPr>
              <a:t>È fondamentale inoltre conoscere il pensiero degli esperti del settore. In particolare la rubrica «</a:t>
            </a:r>
            <a:r>
              <a:rPr lang="it-IT" dirty="0" err="1" smtClean="0">
                <a:solidFill>
                  <a:srgbClr val="C00000"/>
                </a:solidFill>
                <a:latin typeface="Georgia" pitchFamily="18" charset="0"/>
              </a:rPr>
              <a:t>InCantinaintervista</a:t>
            </a:r>
            <a:r>
              <a:rPr lang="it-IT" dirty="0" smtClean="0">
                <a:solidFill>
                  <a:srgbClr val="C00000"/>
                </a:solidFill>
                <a:latin typeface="Georgia" pitchFamily="18" charset="0"/>
              </a:rPr>
              <a:t>» ha ospitato Amedeo </a:t>
            </a:r>
            <a:r>
              <a:rPr lang="it-IT" dirty="0" err="1" smtClean="0">
                <a:solidFill>
                  <a:srgbClr val="C00000"/>
                </a:solidFill>
                <a:latin typeface="Georgia" pitchFamily="18" charset="0"/>
              </a:rPr>
              <a:t>Iafrate</a:t>
            </a:r>
            <a:r>
              <a:rPr lang="it-IT" dirty="0" smtClean="0">
                <a:solidFill>
                  <a:srgbClr val="C00000"/>
                </a:solidFill>
                <a:latin typeface="Georgia" pitchFamily="18" charset="0"/>
              </a:rPr>
              <a:t>, presidente dell’associazione di vini ‘Ciociaria Naturale’ .  L’associazione nasce dall’idea di promuovere la Ciociaria in tutta la sua bellezza attraverso il vino. Secondo Amedeo </a:t>
            </a:r>
            <a:r>
              <a:rPr lang="it-IT" dirty="0" err="1" smtClean="0">
                <a:solidFill>
                  <a:srgbClr val="C00000"/>
                </a:solidFill>
                <a:latin typeface="Georgia" pitchFamily="18" charset="0"/>
              </a:rPr>
              <a:t>Iafrate</a:t>
            </a:r>
            <a:r>
              <a:rPr lang="it-IT" dirty="0" smtClean="0">
                <a:solidFill>
                  <a:srgbClr val="C00000"/>
                </a:solidFill>
                <a:latin typeface="Georgia" pitchFamily="18" charset="0"/>
              </a:rPr>
              <a:t>, uno dei modi migliori per valorizzare l’enogastronomia del territorio sono sicuramente le visite guidate, le degustazioni e l’ospitalità.  (informazioni prese dal sito: incantina.info)</a:t>
            </a:r>
            <a:endParaRPr lang="it-IT" dirty="0">
              <a:solidFill>
                <a:srgbClr val="C00000"/>
              </a:solidFill>
              <a:latin typeface="Georgia" pitchFamily="18" charset="0"/>
            </a:endParaRPr>
          </a:p>
        </p:txBody>
      </p:sp>
      <p:sp>
        <p:nvSpPr>
          <p:cNvPr id="3" name="CasellaDiTesto 2"/>
          <p:cNvSpPr txBox="1"/>
          <p:nvPr/>
        </p:nvSpPr>
        <p:spPr>
          <a:xfrm>
            <a:off x="88070" y="2852936"/>
            <a:ext cx="8640960" cy="1754326"/>
          </a:xfrm>
          <a:prstGeom prst="rect">
            <a:avLst/>
          </a:prstGeom>
          <a:noFill/>
        </p:spPr>
        <p:txBody>
          <a:bodyPr wrap="square" rtlCol="0">
            <a:spAutoFit/>
          </a:bodyPr>
          <a:lstStyle/>
          <a:p>
            <a:r>
              <a:rPr lang="it-IT" dirty="0" smtClean="0">
                <a:solidFill>
                  <a:srgbClr val="C00000"/>
                </a:solidFill>
                <a:latin typeface="Georgia" pitchFamily="18" charset="0"/>
              </a:rPr>
              <a:t>4. INTERVISTA AI RISTORATORI:</a:t>
            </a:r>
          </a:p>
          <a:p>
            <a:r>
              <a:rPr lang="it-IT" dirty="0" smtClean="0">
                <a:solidFill>
                  <a:srgbClr val="C00000"/>
                </a:solidFill>
                <a:latin typeface="Georgia" pitchFamily="18" charset="0"/>
              </a:rPr>
              <a:t>È di particolare rilevanza anche intervistare i ristoratori, che dovrebbero proporre ai consumatori sempre prodotti tipici locali per valorizzare il territorio. Ad esempio, da poco vincitore del programma televisivo «4 Ristoranti», Valerio Ricciardi ha mostrato l’importanza dell’uso di prodotti tipici locali km 0 per dare vita anche a piatti più articolati.</a:t>
            </a:r>
            <a:endParaRPr lang="it-IT" dirty="0">
              <a:solidFill>
                <a:srgbClr val="C00000"/>
              </a:solidFill>
              <a:latin typeface="Georg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00100" y="785794"/>
            <a:ext cx="6572296" cy="769441"/>
          </a:xfrm>
          <a:prstGeom prst="rect">
            <a:avLst/>
          </a:prstGeom>
          <a:noFill/>
        </p:spPr>
        <p:txBody>
          <a:bodyPr wrap="square" rtlCol="0">
            <a:spAutoFit/>
          </a:bodyPr>
          <a:lstStyle/>
          <a:p>
            <a:pPr algn="ctr"/>
            <a:r>
              <a:rPr lang="it-IT" sz="44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Benchmarking</a:t>
            </a:r>
            <a:endParaRPr lang="it-IT"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
        <p:nvSpPr>
          <p:cNvPr id="3" name="CasellaDiTesto 2"/>
          <p:cNvSpPr txBox="1"/>
          <p:nvPr/>
        </p:nvSpPr>
        <p:spPr>
          <a:xfrm>
            <a:off x="1259632" y="1502688"/>
            <a:ext cx="5976664" cy="5355312"/>
          </a:xfrm>
          <a:prstGeom prst="rect">
            <a:avLst/>
          </a:prstGeom>
          <a:noFill/>
        </p:spPr>
        <p:txBody>
          <a:bodyPr wrap="square" rtlCol="0">
            <a:spAutoFit/>
          </a:bodyPr>
          <a:lstStyle/>
          <a:p>
            <a:pPr marL="342900" indent="-342900">
              <a:buAutoNum type="arabicPeriod"/>
            </a:pPr>
            <a:r>
              <a:rPr lang="it-IT" dirty="0" smtClean="0"/>
              <a:t>La Dieta Mediterranea nel Cilento</a:t>
            </a:r>
          </a:p>
          <a:p>
            <a:pPr marL="342900" indent="-342900">
              <a:buAutoNum type="arabicPeriod"/>
            </a:pPr>
            <a:r>
              <a:rPr lang="it-IT" dirty="0" smtClean="0"/>
              <a:t>Il progetto SEAN</a:t>
            </a:r>
          </a:p>
          <a:p>
            <a:r>
              <a:rPr lang="it-IT" dirty="0" smtClean="0">
                <a:hlinkClick r:id="rId2"/>
              </a:rPr>
              <a:t>http</a:t>
            </a:r>
            <a:r>
              <a:rPr lang="it-IT" dirty="0">
                <a:hlinkClick r:id="rId2"/>
              </a:rPr>
              <a:t>://</a:t>
            </a:r>
            <a:r>
              <a:rPr lang="it-IT" dirty="0" smtClean="0">
                <a:hlinkClick r:id="rId2"/>
              </a:rPr>
              <a:t>www.associazioneseraf.it/progetti/scheda_progetto.html?cod_progetto=33</a:t>
            </a:r>
            <a:endParaRPr lang="it-IT" dirty="0" smtClean="0"/>
          </a:p>
          <a:p>
            <a:r>
              <a:rPr lang="it-IT" dirty="0" smtClean="0"/>
              <a:t>3. Il progetto del Cesanese</a:t>
            </a:r>
          </a:p>
          <a:p>
            <a:r>
              <a:rPr lang="it-IT" dirty="0">
                <a:hlinkClick r:id="rId3"/>
              </a:rPr>
              <a:t>http://</a:t>
            </a:r>
            <a:r>
              <a:rPr lang="it-IT" dirty="0" smtClean="0">
                <a:hlinkClick r:id="rId3"/>
              </a:rPr>
              <a:t>www.associazioneseraf.it/progetti/scheda_progetto.html?cod_progetto=20</a:t>
            </a:r>
            <a:endParaRPr lang="it-IT" dirty="0" smtClean="0"/>
          </a:p>
          <a:p>
            <a:r>
              <a:rPr lang="it-IT" dirty="0" smtClean="0"/>
              <a:t>4 la strada del Prosecco </a:t>
            </a:r>
          </a:p>
          <a:p>
            <a:r>
              <a:rPr lang="it-IT" dirty="0">
                <a:hlinkClick r:id="rId4"/>
              </a:rPr>
              <a:t>https://www.coneglianovaldobbiadene.it</a:t>
            </a:r>
            <a:r>
              <a:rPr lang="it-IT" dirty="0" smtClean="0">
                <a:hlinkClick r:id="rId4"/>
              </a:rPr>
              <a:t>/</a:t>
            </a:r>
            <a:endParaRPr lang="it-IT" dirty="0" smtClean="0"/>
          </a:p>
          <a:p>
            <a:r>
              <a:rPr lang="it-IT" dirty="0" smtClean="0"/>
              <a:t>5. Le langhe </a:t>
            </a:r>
          </a:p>
          <a:p>
            <a:r>
              <a:rPr lang="it-IT" dirty="0">
                <a:hlinkClick r:id="rId5"/>
              </a:rPr>
              <a:t>https://cantinadei5sogni.com/territorio</a:t>
            </a:r>
            <a:r>
              <a:rPr lang="it-IT" dirty="0" smtClean="0">
                <a:hlinkClick r:id="rId5"/>
              </a:rPr>
              <a:t>/</a:t>
            </a:r>
            <a:endParaRPr lang="it-IT" dirty="0" smtClean="0"/>
          </a:p>
          <a:p>
            <a:r>
              <a:rPr lang="it-IT" dirty="0" smtClean="0"/>
              <a:t>6, il turismo dell’olio</a:t>
            </a:r>
          </a:p>
          <a:p>
            <a:r>
              <a:rPr lang="it-IT" dirty="0">
                <a:hlinkClick r:id="rId6"/>
              </a:rPr>
              <a:t>https://www.turismodellolio.com</a:t>
            </a:r>
            <a:r>
              <a:rPr lang="it-IT" dirty="0" smtClean="0">
                <a:hlinkClick r:id="rId6"/>
              </a:rPr>
              <a:t>/</a:t>
            </a:r>
            <a:endParaRPr lang="it-IT" dirty="0" smtClean="0"/>
          </a:p>
          <a:p>
            <a:r>
              <a:rPr lang="it-IT" dirty="0" smtClean="0"/>
              <a:t>7. La via del pane</a:t>
            </a:r>
          </a:p>
          <a:p>
            <a:r>
              <a:rPr lang="it-IT" dirty="0">
                <a:hlinkClick r:id="rId7"/>
              </a:rPr>
              <a:t>https://www.visitossola.it/poi/la-via-del-pane</a:t>
            </a:r>
            <a:r>
              <a:rPr lang="it-IT" dirty="0" smtClean="0">
                <a:hlinkClick r:id="rId7"/>
              </a:rPr>
              <a:t>/</a:t>
            </a:r>
            <a:endParaRPr lang="it-IT" dirty="0" smtClean="0"/>
          </a:p>
          <a:p>
            <a:r>
              <a:rPr lang="it-IT" smtClean="0"/>
              <a:t>8. </a:t>
            </a:r>
            <a:r>
              <a:rPr lang="it-IT" dirty="0" smtClean="0"/>
              <a:t>slow </a:t>
            </a:r>
            <a:r>
              <a:rPr lang="it-IT" dirty="0" err="1" smtClean="0"/>
              <a:t>food</a:t>
            </a:r>
            <a:endParaRPr lang="it-IT" dirty="0" smtClean="0"/>
          </a:p>
          <a:p>
            <a:r>
              <a:rPr lang="it-IT" dirty="0"/>
              <a:t>https://www.slowfood.it/percorsi-slow-disco-soups-visite-cantina-slow-week/</a:t>
            </a:r>
            <a:endParaRPr lang="it-IT" dirty="0" smtClean="0"/>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285852" y="500042"/>
            <a:ext cx="6643734" cy="830997"/>
          </a:xfrm>
          <a:prstGeom prst="rect">
            <a:avLst/>
          </a:prstGeom>
          <a:noFill/>
        </p:spPr>
        <p:txBody>
          <a:bodyPr wrap="square" rtlCol="0">
            <a:spAutoFit/>
          </a:bodyPr>
          <a:lstStyle/>
          <a:p>
            <a:pPr algn="ctr"/>
            <a:r>
              <a:rPr lang="it-IT" sz="4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Progettazione </a:t>
            </a:r>
            <a:endParaRPr lang="it-IT"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
        <p:nvSpPr>
          <p:cNvPr id="5" name="CasellaDiTesto 4"/>
          <p:cNvSpPr txBox="1"/>
          <p:nvPr/>
        </p:nvSpPr>
        <p:spPr>
          <a:xfrm>
            <a:off x="1043608" y="2060848"/>
            <a:ext cx="6120680" cy="1754326"/>
          </a:xfrm>
          <a:prstGeom prst="rect">
            <a:avLst/>
          </a:prstGeom>
          <a:noFill/>
        </p:spPr>
        <p:txBody>
          <a:bodyPr wrap="square" rtlCol="0">
            <a:spAutoFit/>
          </a:bodyPr>
          <a:lstStyle/>
          <a:p>
            <a:r>
              <a:rPr lang="it-IT" dirty="0" smtClean="0"/>
              <a:t>Scegliere  una solu</a:t>
            </a:r>
            <a:r>
              <a:rPr lang="it-IT" u="sng" dirty="0" smtClean="0">
                <a:hlinkClick r:id="rId2"/>
              </a:rPr>
              <a:t>z</a:t>
            </a:r>
            <a:r>
              <a:rPr lang="it-IT" dirty="0" smtClean="0"/>
              <a:t>ione   autonoma , esempio la via del gusto, la via del pane, </a:t>
            </a:r>
            <a:r>
              <a:rPr lang="it-IT" dirty="0"/>
              <a:t>l</a:t>
            </a:r>
            <a:r>
              <a:rPr lang="it-IT" dirty="0" smtClean="0"/>
              <a:t>a cucina ciociara (dove e cosa )</a:t>
            </a:r>
          </a:p>
          <a:p>
            <a:r>
              <a:rPr lang="it-IT" dirty="0" smtClean="0"/>
              <a:t>Oppure una solu</a:t>
            </a:r>
            <a:r>
              <a:rPr lang="it-IT" dirty="0" smtClean="0">
                <a:hlinkClick r:id="rId2"/>
              </a:rPr>
              <a:t>z</a:t>
            </a:r>
            <a:r>
              <a:rPr lang="it-IT" dirty="0" smtClean="0"/>
              <a:t>ione che combina la tipicità delle pietan</a:t>
            </a:r>
            <a:r>
              <a:rPr lang="it-IT" dirty="0" smtClean="0">
                <a:hlinkClick r:id="rId2"/>
              </a:rPr>
              <a:t>z</a:t>
            </a:r>
            <a:r>
              <a:rPr lang="it-IT" dirty="0" smtClean="0"/>
              <a:t>e con le caratteristiche dei turisti delle tre attrattività:  il </a:t>
            </a:r>
            <a:r>
              <a:rPr lang="it-IT" dirty="0" err="1" smtClean="0"/>
              <a:t>mangaire</a:t>
            </a:r>
            <a:r>
              <a:rPr lang="it-IT" dirty="0" smtClean="0"/>
              <a:t> per il Camminatore, per  il turista interessato all’Archeologia, per il turista interessato alla Memoria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00166" y="285728"/>
            <a:ext cx="5643602" cy="1446550"/>
          </a:xfrm>
          <a:prstGeom prst="rect">
            <a:avLst/>
          </a:prstGeom>
          <a:noFill/>
        </p:spPr>
        <p:txBody>
          <a:bodyPr wrap="square" rtlCol="0">
            <a:spAutoFit/>
          </a:bodyPr>
          <a:lstStyle/>
          <a:p>
            <a:pPr algn="ctr"/>
            <a:r>
              <a:rPr lang="it-IT"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Apprendimento di sottogruppo </a:t>
            </a:r>
            <a:endParaRPr lang="it-IT"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42910" y="285728"/>
            <a:ext cx="7858180" cy="769441"/>
          </a:xfrm>
          <a:prstGeom prst="rect">
            <a:avLst/>
          </a:prstGeom>
          <a:noFill/>
        </p:spPr>
        <p:txBody>
          <a:bodyPr wrap="square" rtlCol="0">
            <a:spAutoFit/>
          </a:bodyPr>
          <a:lstStyle/>
          <a:p>
            <a:pPr algn="ctr"/>
            <a:r>
              <a:rPr lang="it-IT"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rPr>
              <a:t>Apprendimento individuale </a:t>
            </a:r>
            <a:endParaRPr lang="it-IT"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Forte" pitchFamily="66" charset="0"/>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TotalTime>
  <Words>664</Words>
  <Application>Microsoft Office PowerPoint</Application>
  <PresentationFormat>Presentazione su schermo (4:3)</PresentationFormat>
  <Paragraphs>66</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Student</dc:creator>
  <cp:lastModifiedBy>Renato Di Gregorio</cp:lastModifiedBy>
  <cp:revision>27</cp:revision>
  <dcterms:created xsi:type="dcterms:W3CDTF">2023-12-19T08:27:45Z</dcterms:created>
  <dcterms:modified xsi:type="dcterms:W3CDTF">2024-01-16T04:50:28Z</dcterms:modified>
</cp:coreProperties>
</file>