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72" r:id="rId4"/>
    <p:sldId id="259" r:id="rId5"/>
    <p:sldId id="260" r:id="rId6"/>
    <p:sldId id="266" r:id="rId7"/>
    <p:sldId id="261" r:id="rId8"/>
    <p:sldId id="267" r:id="rId9"/>
    <p:sldId id="262" r:id="rId10"/>
    <p:sldId id="265" r:id="rId11"/>
    <p:sldId id="264" r:id="rId12"/>
    <p:sldId id="268" r:id="rId13"/>
    <p:sldId id="269" r:id="rId14"/>
    <p:sldId id="270" r:id="rId15"/>
    <p:sldId id="271" r:id="rId16"/>
    <p:sldId id="274" r:id="rId17"/>
    <p:sldId id="273" r:id="rId18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84" autoAdjust="0"/>
    <p:restoredTop sz="94660"/>
  </p:normalViewPr>
  <p:slideViewPr>
    <p:cSldViewPr>
      <p:cViewPr>
        <p:scale>
          <a:sx n="60" d="100"/>
          <a:sy n="60" d="100"/>
        </p:scale>
        <p:origin x="-120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24D54-5838-4E5D-A930-C2840465DEE4}" type="datetimeFigureOut">
              <a:rPr lang="it-IT" smtClean="0"/>
              <a:pPr/>
              <a:t>30/01/2024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27EB8-EC94-4456-AFC5-98656ED7E0E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24D54-5838-4E5D-A930-C2840465DEE4}" type="datetimeFigureOut">
              <a:rPr lang="it-IT" smtClean="0"/>
              <a:pPr/>
              <a:t>30/01/2024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27EB8-EC94-4456-AFC5-98656ED7E0E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24D54-5838-4E5D-A930-C2840465DEE4}" type="datetimeFigureOut">
              <a:rPr lang="it-IT" smtClean="0"/>
              <a:pPr/>
              <a:t>30/01/2024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27EB8-EC94-4456-AFC5-98656ED7E0E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24D54-5838-4E5D-A930-C2840465DEE4}" type="datetimeFigureOut">
              <a:rPr lang="it-IT" smtClean="0"/>
              <a:pPr/>
              <a:t>30/01/2024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27EB8-EC94-4456-AFC5-98656ED7E0E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24D54-5838-4E5D-A930-C2840465DEE4}" type="datetimeFigureOut">
              <a:rPr lang="it-IT" smtClean="0"/>
              <a:pPr/>
              <a:t>30/01/2024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27EB8-EC94-4456-AFC5-98656ED7E0E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24D54-5838-4E5D-A930-C2840465DEE4}" type="datetimeFigureOut">
              <a:rPr lang="it-IT" smtClean="0"/>
              <a:pPr/>
              <a:t>30/01/2024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27EB8-EC94-4456-AFC5-98656ED7E0E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24D54-5838-4E5D-A930-C2840465DEE4}" type="datetimeFigureOut">
              <a:rPr lang="it-IT" smtClean="0"/>
              <a:pPr/>
              <a:t>30/01/2024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27EB8-EC94-4456-AFC5-98656ED7E0E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24D54-5838-4E5D-A930-C2840465DEE4}" type="datetimeFigureOut">
              <a:rPr lang="it-IT" smtClean="0"/>
              <a:pPr/>
              <a:t>30/01/2024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27EB8-EC94-4456-AFC5-98656ED7E0E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24D54-5838-4E5D-A930-C2840465DEE4}" type="datetimeFigureOut">
              <a:rPr lang="it-IT" smtClean="0"/>
              <a:pPr/>
              <a:t>30/01/2024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27EB8-EC94-4456-AFC5-98656ED7E0E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24D54-5838-4E5D-A930-C2840465DEE4}" type="datetimeFigureOut">
              <a:rPr lang="it-IT" smtClean="0"/>
              <a:pPr/>
              <a:t>30/01/2024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27EB8-EC94-4456-AFC5-98656ED7E0E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24D54-5838-4E5D-A930-C2840465DEE4}" type="datetimeFigureOut">
              <a:rPr lang="it-IT" smtClean="0"/>
              <a:pPr/>
              <a:t>30/01/2024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27EB8-EC94-4456-AFC5-98656ED7E0E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724D54-5838-4E5D-A930-C2840465DEE4}" type="datetimeFigureOut">
              <a:rPr lang="it-IT" smtClean="0"/>
              <a:pPr/>
              <a:t>30/01/2024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A27EB8-EC94-4456-AFC5-98656ED7E0E0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-857288" y="785794"/>
            <a:ext cx="6929486" cy="1428736"/>
          </a:xfrm>
        </p:spPr>
        <p:txBody>
          <a:bodyPr>
            <a:noAutofit/>
          </a:bodyPr>
          <a:lstStyle/>
          <a:p>
            <a:r>
              <a:rPr lang="it-IT" sz="2800" b="1" i="1" dirty="0">
                <a:solidFill>
                  <a:schemeClr val="accent2">
                    <a:lumMod val="75000"/>
                  </a:schemeClr>
                </a:solidFill>
                <a:latin typeface="Algerian" pitchFamily="82" charset="0"/>
              </a:rPr>
              <a:t>GRUPPO </a:t>
            </a:r>
            <a:r>
              <a:rPr lang="it-IT" sz="2800" b="1" i="1" dirty="0" smtClean="0">
                <a:solidFill>
                  <a:schemeClr val="accent2">
                    <a:lumMod val="75000"/>
                  </a:schemeClr>
                </a:solidFill>
                <a:latin typeface="Algerian" pitchFamily="82" charset="0"/>
              </a:rPr>
              <a:t/>
            </a:r>
            <a:br>
              <a:rPr lang="it-IT" sz="2800" b="1" i="1" dirty="0" smtClean="0">
                <a:solidFill>
                  <a:schemeClr val="accent2">
                    <a:lumMod val="75000"/>
                  </a:schemeClr>
                </a:solidFill>
                <a:latin typeface="Algerian" pitchFamily="82" charset="0"/>
              </a:rPr>
            </a:br>
            <a:r>
              <a:rPr lang="it-IT" sz="2800" b="1" i="1" dirty="0" smtClean="0">
                <a:solidFill>
                  <a:schemeClr val="accent2">
                    <a:lumMod val="75000"/>
                  </a:schemeClr>
                </a:solidFill>
                <a:latin typeface="Algerian" pitchFamily="82" charset="0"/>
              </a:rPr>
              <a:t>ARCHEOLOGIA</a:t>
            </a:r>
            <a:r>
              <a:rPr lang="it-IT" sz="3600" dirty="0">
                <a:solidFill>
                  <a:schemeClr val="accent2">
                    <a:lumMod val="75000"/>
                  </a:schemeClr>
                </a:solidFill>
                <a:latin typeface="Algerian" pitchFamily="82" charset="0"/>
              </a:rPr>
              <a:t/>
            </a:r>
            <a:br>
              <a:rPr lang="it-IT" sz="3600" dirty="0">
                <a:solidFill>
                  <a:schemeClr val="accent2">
                    <a:lumMod val="75000"/>
                  </a:schemeClr>
                </a:solidFill>
                <a:latin typeface="Algerian" pitchFamily="82" charset="0"/>
              </a:rPr>
            </a:br>
            <a:endParaRPr lang="it-IT" sz="3600" dirty="0">
              <a:solidFill>
                <a:schemeClr val="accent2">
                  <a:lumMod val="75000"/>
                </a:schemeClr>
              </a:solidFill>
              <a:latin typeface="Algerian" pitchFamily="82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-571536" y="1928802"/>
            <a:ext cx="6151648" cy="2857496"/>
          </a:xfrm>
        </p:spPr>
        <p:txBody>
          <a:bodyPr>
            <a:noAutofit/>
          </a:bodyPr>
          <a:lstStyle/>
          <a:p>
            <a:r>
              <a:rPr lang="it-IT" sz="1800" i="1" dirty="0" err="1">
                <a:solidFill>
                  <a:schemeClr val="tx2">
                    <a:lumMod val="75000"/>
                  </a:schemeClr>
                </a:solidFill>
                <a:latin typeface="Georgia" pitchFamily="18" charset="0"/>
              </a:rPr>
              <a:t>Cerelli</a:t>
            </a:r>
            <a:r>
              <a:rPr lang="it-IT" sz="1800" i="1" dirty="0">
                <a:solidFill>
                  <a:schemeClr val="tx2">
                    <a:lumMod val="75000"/>
                  </a:schemeClr>
                </a:solidFill>
                <a:latin typeface="Georgia" pitchFamily="18" charset="0"/>
              </a:rPr>
              <a:t> </a:t>
            </a:r>
            <a:r>
              <a:rPr lang="it-IT" sz="1800" i="1" dirty="0" smtClean="0">
                <a:solidFill>
                  <a:schemeClr val="tx2">
                    <a:lumMod val="75000"/>
                  </a:schemeClr>
                </a:solidFill>
                <a:latin typeface="Georgia" pitchFamily="18" charset="0"/>
              </a:rPr>
              <a:t>Aurora( Comune di </a:t>
            </a:r>
            <a:r>
              <a:rPr lang="it-IT" sz="1800" i="1" dirty="0" err="1" smtClean="0">
                <a:solidFill>
                  <a:schemeClr val="tx2">
                    <a:lumMod val="75000"/>
                  </a:schemeClr>
                </a:solidFill>
                <a:latin typeface="Georgia" pitchFamily="18" charset="0"/>
              </a:rPr>
              <a:t>Piedimonte</a:t>
            </a:r>
            <a:r>
              <a:rPr lang="it-IT" sz="1800" i="1" dirty="0" smtClean="0">
                <a:solidFill>
                  <a:schemeClr val="tx2">
                    <a:lumMod val="75000"/>
                  </a:schemeClr>
                </a:solidFill>
                <a:latin typeface="Georgia" pitchFamily="18" charset="0"/>
              </a:rPr>
              <a:t> S.G.)</a:t>
            </a:r>
            <a:endParaRPr lang="it-IT" sz="1800" i="1" dirty="0">
              <a:solidFill>
                <a:schemeClr val="tx2">
                  <a:lumMod val="75000"/>
                </a:schemeClr>
              </a:solidFill>
              <a:latin typeface="Georgia" pitchFamily="18" charset="0"/>
            </a:endParaRPr>
          </a:p>
          <a:p>
            <a:r>
              <a:rPr lang="it-IT" sz="1800" i="1" dirty="0">
                <a:solidFill>
                  <a:schemeClr val="tx2">
                    <a:lumMod val="75000"/>
                  </a:schemeClr>
                </a:solidFill>
                <a:latin typeface="Georgia" pitchFamily="18" charset="0"/>
              </a:rPr>
              <a:t>Coppola </a:t>
            </a:r>
            <a:r>
              <a:rPr lang="it-IT" sz="1800" i="1" dirty="0" smtClean="0">
                <a:solidFill>
                  <a:schemeClr val="tx2">
                    <a:lumMod val="75000"/>
                  </a:schemeClr>
                </a:solidFill>
                <a:latin typeface="Georgia" pitchFamily="18" charset="0"/>
              </a:rPr>
              <a:t>Giorgia (Comune di Cassino)</a:t>
            </a:r>
            <a:endParaRPr lang="it-IT" sz="1800" i="1" dirty="0">
              <a:solidFill>
                <a:schemeClr val="tx2">
                  <a:lumMod val="75000"/>
                </a:schemeClr>
              </a:solidFill>
              <a:latin typeface="Georgia" pitchFamily="18" charset="0"/>
            </a:endParaRPr>
          </a:p>
          <a:p>
            <a:r>
              <a:rPr lang="it-IT" sz="1800" i="1" dirty="0">
                <a:solidFill>
                  <a:schemeClr val="tx2">
                    <a:lumMod val="75000"/>
                  </a:schemeClr>
                </a:solidFill>
                <a:latin typeface="Georgia" pitchFamily="18" charset="0"/>
              </a:rPr>
              <a:t>Delicato </a:t>
            </a:r>
            <a:r>
              <a:rPr lang="it-IT" sz="1800" i="1" dirty="0" smtClean="0">
                <a:solidFill>
                  <a:schemeClr val="tx2">
                    <a:lumMod val="75000"/>
                  </a:schemeClr>
                </a:solidFill>
                <a:latin typeface="Georgia" pitchFamily="18" charset="0"/>
              </a:rPr>
              <a:t>Grazia(Comune di Cassino)</a:t>
            </a:r>
            <a:endParaRPr lang="it-IT" sz="1800" i="1" dirty="0">
              <a:solidFill>
                <a:schemeClr val="tx2">
                  <a:lumMod val="75000"/>
                </a:schemeClr>
              </a:solidFill>
              <a:latin typeface="Georgia" pitchFamily="18" charset="0"/>
            </a:endParaRPr>
          </a:p>
          <a:p>
            <a:r>
              <a:rPr lang="it-IT" sz="1800" i="1" dirty="0">
                <a:solidFill>
                  <a:schemeClr val="tx2">
                    <a:lumMod val="75000"/>
                  </a:schemeClr>
                </a:solidFill>
                <a:latin typeface="Georgia" pitchFamily="18" charset="0"/>
              </a:rPr>
              <a:t>Di Fazio </a:t>
            </a:r>
            <a:r>
              <a:rPr lang="it-IT" sz="1800" i="1" dirty="0" smtClean="0">
                <a:solidFill>
                  <a:schemeClr val="tx2">
                    <a:lumMod val="75000"/>
                  </a:schemeClr>
                </a:solidFill>
                <a:latin typeface="Georgia" pitchFamily="18" charset="0"/>
              </a:rPr>
              <a:t>Pierluigi(Comune di Villa </a:t>
            </a:r>
            <a:r>
              <a:rPr lang="it-IT" sz="1800" i="1" dirty="0" err="1" smtClean="0">
                <a:solidFill>
                  <a:schemeClr val="tx2">
                    <a:lumMod val="75000"/>
                  </a:schemeClr>
                </a:solidFill>
                <a:latin typeface="Georgia" pitchFamily="18" charset="0"/>
              </a:rPr>
              <a:t>S.L.</a:t>
            </a:r>
            <a:r>
              <a:rPr lang="it-IT" sz="1800" i="1" dirty="0" smtClean="0">
                <a:solidFill>
                  <a:schemeClr val="tx2">
                    <a:lumMod val="75000"/>
                  </a:schemeClr>
                </a:solidFill>
                <a:latin typeface="Georgia" pitchFamily="18" charset="0"/>
              </a:rPr>
              <a:t>)</a:t>
            </a:r>
            <a:endParaRPr lang="it-IT" sz="1800" i="1" dirty="0">
              <a:solidFill>
                <a:schemeClr val="tx2">
                  <a:lumMod val="75000"/>
                </a:schemeClr>
              </a:solidFill>
              <a:latin typeface="Georgia" pitchFamily="18" charset="0"/>
            </a:endParaRPr>
          </a:p>
          <a:p>
            <a:r>
              <a:rPr lang="it-IT" sz="1800" i="1" dirty="0">
                <a:solidFill>
                  <a:schemeClr val="tx2">
                    <a:lumMod val="75000"/>
                  </a:schemeClr>
                </a:solidFill>
                <a:latin typeface="Georgia" pitchFamily="18" charset="0"/>
              </a:rPr>
              <a:t>Fortuna </a:t>
            </a:r>
            <a:r>
              <a:rPr lang="it-IT" sz="1800" i="1" dirty="0" smtClean="0">
                <a:solidFill>
                  <a:schemeClr val="tx2">
                    <a:lumMod val="75000"/>
                  </a:schemeClr>
                </a:solidFill>
                <a:latin typeface="Georgia" pitchFamily="18" charset="0"/>
              </a:rPr>
              <a:t>Francesca(Comune di Sant’Elia)</a:t>
            </a:r>
            <a:endParaRPr lang="it-IT" sz="1800" i="1" dirty="0">
              <a:solidFill>
                <a:schemeClr val="tx2">
                  <a:lumMod val="75000"/>
                </a:schemeClr>
              </a:solidFill>
              <a:latin typeface="Georgia" pitchFamily="18" charset="0"/>
            </a:endParaRPr>
          </a:p>
          <a:p>
            <a:r>
              <a:rPr lang="it-IT" sz="1800" i="1" dirty="0" err="1">
                <a:solidFill>
                  <a:schemeClr val="tx2">
                    <a:lumMod val="75000"/>
                  </a:schemeClr>
                </a:solidFill>
                <a:latin typeface="Georgia" pitchFamily="18" charset="0"/>
              </a:rPr>
              <a:t>Isidori</a:t>
            </a:r>
            <a:r>
              <a:rPr lang="it-IT" sz="1800" i="1" dirty="0">
                <a:solidFill>
                  <a:schemeClr val="tx2">
                    <a:lumMod val="75000"/>
                  </a:schemeClr>
                </a:solidFill>
                <a:latin typeface="Georgia" pitchFamily="18" charset="0"/>
              </a:rPr>
              <a:t>  </a:t>
            </a:r>
            <a:r>
              <a:rPr lang="it-IT" sz="1800" i="1" dirty="0" smtClean="0">
                <a:solidFill>
                  <a:schemeClr val="tx2">
                    <a:lumMod val="75000"/>
                  </a:schemeClr>
                </a:solidFill>
                <a:latin typeface="Georgia" pitchFamily="18" charset="0"/>
              </a:rPr>
              <a:t>Elisa(Comune</a:t>
            </a:r>
            <a:r>
              <a:rPr lang="it-IT" sz="2000" i="1" dirty="0" smtClean="0">
                <a:solidFill>
                  <a:schemeClr val="tx2">
                    <a:lumMod val="75000"/>
                  </a:schemeClr>
                </a:solidFill>
                <a:latin typeface="Georgia" pitchFamily="18" charset="0"/>
              </a:rPr>
              <a:t> </a:t>
            </a:r>
            <a:r>
              <a:rPr lang="it-IT" sz="1800" i="1" dirty="0" smtClean="0">
                <a:solidFill>
                  <a:schemeClr val="tx2">
                    <a:lumMod val="75000"/>
                  </a:schemeClr>
                </a:solidFill>
                <a:latin typeface="Georgia" pitchFamily="18" charset="0"/>
              </a:rPr>
              <a:t>di Cassino)</a:t>
            </a:r>
            <a:endParaRPr lang="it-IT" sz="1800" i="1" dirty="0">
              <a:solidFill>
                <a:schemeClr val="tx2">
                  <a:lumMod val="75000"/>
                </a:schemeClr>
              </a:solidFill>
              <a:latin typeface="Georgia" pitchFamily="18" charset="0"/>
            </a:endParaRPr>
          </a:p>
          <a:p>
            <a:r>
              <a:rPr lang="it-IT" sz="1800" i="1" dirty="0" err="1">
                <a:solidFill>
                  <a:schemeClr val="tx2">
                    <a:lumMod val="75000"/>
                  </a:schemeClr>
                </a:solidFill>
                <a:latin typeface="Georgia" pitchFamily="18" charset="0"/>
              </a:rPr>
              <a:t>Martone</a:t>
            </a:r>
            <a:r>
              <a:rPr lang="it-IT" sz="1800" i="1" dirty="0">
                <a:solidFill>
                  <a:schemeClr val="tx2">
                    <a:lumMod val="75000"/>
                  </a:schemeClr>
                </a:solidFill>
                <a:latin typeface="Georgia" pitchFamily="18" charset="0"/>
              </a:rPr>
              <a:t> </a:t>
            </a:r>
            <a:r>
              <a:rPr lang="it-IT" sz="1800" i="1" dirty="0" smtClean="0">
                <a:solidFill>
                  <a:schemeClr val="tx2">
                    <a:lumMod val="75000"/>
                  </a:schemeClr>
                </a:solidFill>
                <a:latin typeface="Georgia" pitchFamily="18" charset="0"/>
              </a:rPr>
              <a:t>Samantha(Comune di Cassino)</a:t>
            </a:r>
            <a:endParaRPr lang="it-IT" sz="1800" i="1" dirty="0">
              <a:solidFill>
                <a:schemeClr val="tx2">
                  <a:lumMod val="75000"/>
                </a:schemeClr>
              </a:solidFill>
              <a:latin typeface="Georgia" pitchFamily="18" charset="0"/>
            </a:endParaRPr>
          </a:p>
          <a:p>
            <a:r>
              <a:rPr lang="it-IT" sz="1800" i="1" dirty="0" err="1">
                <a:solidFill>
                  <a:schemeClr val="tx2">
                    <a:lumMod val="75000"/>
                  </a:schemeClr>
                </a:solidFill>
                <a:latin typeface="Georgia" pitchFamily="18" charset="0"/>
              </a:rPr>
              <a:t>Piccirillo</a:t>
            </a:r>
            <a:r>
              <a:rPr lang="it-IT" sz="1800" i="1" dirty="0">
                <a:solidFill>
                  <a:schemeClr val="tx2">
                    <a:lumMod val="75000"/>
                  </a:schemeClr>
                </a:solidFill>
                <a:latin typeface="Georgia" pitchFamily="18" charset="0"/>
              </a:rPr>
              <a:t> </a:t>
            </a:r>
            <a:r>
              <a:rPr lang="it-IT" sz="1800" i="1" dirty="0" smtClean="0">
                <a:solidFill>
                  <a:schemeClr val="tx2">
                    <a:lumMod val="75000"/>
                  </a:schemeClr>
                </a:solidFill>
                <a:latin typeface="Georgia" pitchFamily="18" charset="0"/>
              </a:rPr>
              <a:t>Rebecca(Comune di </a:t>
            </a:r>
            <a:r>
              <a:rPr lang="it-IT" sz="1800" i="1" dirty="0" err="1" smtClean="0">
                <a:solidFill>
                  <a:schemeClr val="tx2">
                    <a:lumMod val="75000"/>
                  </a:schemeClr>
                </a:solidFill>
                <a:latin typeface="Georgia" pitchFamily="18" charset="0"/>
              </a:rPr>
              <a:t>Cervaro</a:t>
            </a:r>
            <a:r>
              <a:rPr lang="it-IT" sz="2000" i="1" dirty="0" smtClean="0">
                <a:solidFill>
                  <a:schemeClr val="tx2">
                    <a:lumMod val="75000"/>
                  </a:schemeClr>
                </a:solidFill>
                <a:latin typeface="Georgia" pitchFamily="18" charset="0"/>
              </a:rPr>
              <a:t>)</a:t>
            </a:r>
            <a:endParaRPr lang="it-IT" sz="2000" i="1" dirty="0">
              <a:solidFill>
                <a:schemeClr val="tx2">
                  <a:lumMod val="75000"/>
                </a:schemeClr>
              </a:solidFill>
              <a:latin typeface="Georgia" pitchFamily="18" charset="0"/>
            </a:endParaRPr>
          </a:p>
        </p:txBody>
      </p:sp>
      <p:sp>
        <p:nvSpPr>
          <p:cNvPr id="11266" name="AutoShape 2" descr="blob:https://web.whatsapp.com/2ce7ae09-3ebb-4801-b4f7-aa4338f1511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1268" name="AutoShape 4" descr="blob:https://web.whatsapp.com/2ce7ae09-3ebb-4801-b4f7-aa4338f1511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1270" name="AutoShape 6" descr="blob:https://web.whatsapp.com/b83cc16b-badf-4df9-8e6c-8b812e26f27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1272" name="AutoShape 8" descr="blob:https://web.whatsapp.com/b83cc16b-badf-4df9-8e6c-8b812e26f27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1274" name="AutoShape 10" descr="blob:https://web.whatsapp.com/b83cc16b-badf-4df9-8e6c-8b812e26f27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12" name="Immagine 11" descr="gruppo.jpg"/>
          <p:cNvPicPr>
            <a:picLocks noChangeAspect="1"/>
          </p:cNvPicPr>
          <p:nvPr/>
        </p:nvPicPr>
        <p:blipFill rotWithShape="1">
          <a:blip r:embed="rId2"/>
          <a:srcRect r="10628"/>
          <a:stretch/>
        </p:blipFill>
        <p:spPr>
          <a:xfrm>
            <a:off x="4929191" y="15597"/>
            <a:ext cx="4214810" cy="6858000"/>
          </a:xfrm>
          <a:prstGeom prst="rect">
            <a:avLst/>
          </a:prstGeom>
        </p:spPr>
      </p:pic>
      <p:sp>
        <p:nvSpPr>
          <p:cNvPr id="17410" name="AutoShape 2" descr="IIS &quot;Medaglia d'oro - Città di Cassino&quot; | Cassin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7412" name="AutoShape 4" descr="IIS &quot;Medaglia d'oro - Città di Cassino&quot; | Cassin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Campo Scuola Internazionale di Archeologia a Tuscani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67744" y="1556792"/>
            <a:ext cx="4514850" cy="4257675"/>
          </a:xfrm>
          <a:prstGeom prst="rect">
            <a:avLst/>
          </a:prstGeom>
          <a:noFill/>
        </p:spPr>
      </p:pic>
      <p:sp>
        <p:nvSpPr>
          <p:cNvPr id="7" name="CasellaDiTesto 6"/>
          <p:cNvSpPr txBox="1"/>
          <p:nvPr/>
        </p:nvSpPr>
        <p:spPr>
          <a:xfrm>
            <a:off x="1979712" y="548680"/>
            <a:ext cx="70009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b="1" i="1" dirty="0">
                <a:solidFill>
                  <a:schemeClr val="tx2">
                    <a:lumMod val="75000"/>
                  </a:schemeClr>
                </a:solidFill>
              </a:rPr>
              <a:t>Alla scoperta della storia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chemeClr val="accent2">
                    <a:lumMod val="75000"/>
                  </a:schemeClr>
                </a:solidFill>
                <a:latin typeface="Algerian" pitchFamily="82" charset="0"/>
              </a:rPr>
              <a:t>OBIETTIVO</a:t>
            </a:r>
            <a:endParaRPr lang="it-IT" dirty="0">
              <a:solidFill>
                <a:schemeClr val="accent2">
                  <a:lumMod val="75000"/>
                </a:schemeClr>
              </a:solidFill>
              <a:latin typeface="Algerian" pitchFamily="82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72066" y="1600200"/>
            <a:ext cx="3614734" cy="4525963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it-IT" dirty="0" smtClean="0">
                <a:latin typeface="Georgia" pitchFamily="18" charset="0"/>
              </a:rPr>
              <a:t>Realizzare un pacchetto turistico che possa promuovere a pieno il territorio di Cassino e allo stesso tempo porti a conoscenza le scuole italiane sui resti archeologici presenti sul territorio.</a:t>
            </a:r>
          </a:p>
          <a:p>
            <a:pPr>
              <a:buNone/>
            </a:pPr>
            <a:r>
              <a:rPr lang="it-IT" dirty="0" smtClean="0"/>
              <a:t>  </a:t>
            </a:r>
            <a:endParaRPr lang="it-IT" dirty="0"/>
          </a:p>
        </p:txBody>
      </p:sp>
      <p:pic>
        <p:nvPicPr>
          <p:cNvPr id="1026" name="Picture 2" descr="Il Museo Archeologico Nazionale &quot;G. Carettoni&quot; di Cassino - Foto di Museo  Archeologico, Cassino - Tripadviso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2214554"/>
            <a:ext cx="4333521" cy="29310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1334199"/>
              </p:ext>
            </p:extLst>
          </p:nvPr>
        </p:nvGraphicFramePr>
        <p:xfrm>
          <a:off x="2571736" y="1142984"/>
          <a:ext cx="3816424" cy="5238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42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6819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6399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906962">
                <a:tc>
                  <a:txBody>
                    <a:bodyPr/>
                    <a:lstStyle/>
                    <a:p>
                      <a:r>
                        <a:rPr lang="it-IT" dirty="0"/>
                        <a:t>TARGET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ATTRATTIVITA’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DMO Presenti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81076">
                <a:tc>
                  <a:txBody>
                    <a:bodyPr/>
                    <a:lstStyle/>
                    <a:p>
                      <a:r>
                        <a:rPr lang="it-IT" dirty="0"/>
                        <a:t>Scuole</a:t>
                      </a:r>
                      <a:r>
                        <a:rPr lang="it-IT" baseline="0" dirty="0"/>
                        <a:t> superiori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Museo archeologico nazionale</a:t>
                      </a:r>
                      <a:r>
                        <a:rPr lang="it-IT" baseline="0" dirty="0"/>
                        <a:t>  “G. </a:t>
                      </a:r>
                      <a:r>
                        <a:rPr lang="it-IT" baseline="0" dirty="0" err="1"/>
                        <a:t>Carettoni</a:t>
                      </a:r>
                      <a:r>
                        <a:rPr lang="it-IT" baseline="0" dirty="0"/>
                        <a:t>”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Terra dei cammini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52401">
                <a:tc>
                  <a:txBody>
                    <a:bodyPr/>
                    <a:lstStyle/>
                    <a:p>
                      <a:r>
                        <a:rPr lang="it-IT" dirty="0"/>
                        <a:t>Liceo Classico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Teatro Romano</a:t>
                      </a:r>
                      <a:r>
                        <a:rPr lang="it-IT" baseline="0" dirty="0" smtClean="0"/>
                        <a:t> di </a:t>
                      </a:r>
                      <a:r>
                        <a:rPr lang="it-IT" baseline="0" dirty="0" err="1" smtClean="0"/>
                        <a:t>Casinum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Lazio 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15350">
                <a:tc>
                  <a:txBody>
                    <a:bodyPr/>
                    <a:lstStyle/>
                    <a:p>
                      <a:r>
                        <a:rPr lang="it-IT" dirty="0"/>
                        <a:t>Quarte e Quinte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Anfiteatro</a:t>
                      </a:r>
                      <a:r>
                        <a:rPr lang="it-IT" baseline="0" dirty="0"/>
                        <a:t> Romano di </a:t>
                      </a:r>
                      <a:r>
                        <a:rPr lang="it-IT" baseline="0" dirty="0" err="1"/>
                        <a:t>Casinum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37259">
                <a:tc>
                  <a:txBody>
                    <a:bodyPr/>
                    <a:lstStyle/>
                    <a:p>
                      <a:r>
                        <a:rPr lang="it-IT" dirty="0" smtClean="0"/>
                        <a:t>Italia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err="1" smtClean="0"/>
                        <a:t>Aquinum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37259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baseline="0" dirty="0" smtClean="0"/>
                        <a:t> Via Latina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82118"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Montecassino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2" name="CasellaDiTesto 1"/>
          <p:cNvSpPr txBox="1"/>
          <p:nvPr/>
        </p:nvSpPr>
        <p:spPr>
          <a:xfrm>
            <a:off x="3143240" y="285728"/>
            <a:ext cx="32403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dirty="0" smtClean="0">
                <a:solidFill>
                  <a:schemeClr val="accent2">
                    <a:lumMod val="75000"/>
                  </a:schemeClr>
                </a:solidFill>
                <a:latin typeface="Algerian" pitchFamily="82" charset="0"/>
              </a:rPr>
              <a:t>SCENARIO</a:t>
            </a:r>
            <a:r>
              <a:rPr lang="it-IT" dirty="0" smtClean="0">
                <a:solidFill>
                  <a:schemeClr val="accent2">
                    <a:lumMod val="75000"/>
                  </a:schemeClr>
                </a:solidFill>
                <a:latin typeface="Algerian" pitchFamily="82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02E6216C-A355-AE88-76D8-8869AAAC5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chemeClr val="accent2">
                    <a:lumMod val="75000"/>
                  </a:schemeClr>
                </a:solidFill>
                <a:latin typeface="Algerian" pitchFamily="82" charset="0"/>
              </a:rPr>
              <a:t>ANALISI</a:t>
            </a:r>
            <a:endParaRPr lang="it-IT" dirty="0">
              <a:solidFill>
                <a:schemeClr val="accent2">
                  <a:lumMod val="75000"/>
                </a:schemeClr>
              </a:solidFill>
              <a:latin typeface="Algerian" pitchFamily="82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910D2AF2-40F8-9B53-3B6A-A200F0343C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it-IT" dirty="0">
                <a:latin typeface="Georgia" pitchFamily="18" charset="0"/>
              </a:rPr>
              <a:t>Intervista </a:t>
            </a:r>
            <a:r>
              <a:rPr lang="it-IT" dirty="0" smtClean="0">
                <a:latin typeface="Georgia" pitchFamily="18" charset="0"/>
              </a:rPr>
              <a:t>alla </a:t>
            </a:r>
            <a:r>
              <a:rPr lang="it-IT" dirty="0">
                <a:latin typeface="Georgia" pitchFamily="18" charset="0"/>
              </a:rPr>
              <a:t>vicepreside Gemma Pellecchia per comprendere come sono organizzati i viaggi </a:t>
            </a:r>
            <a:r>
              <a:rPr lang="it-IT" dirty="0" smtClean="0">
                <a:latin typeface="Georgia" pitchFamily="18" charset="0"/>
              </a:rPr>
              <a:t>d’istruzione</a:t>
            </a:r>
            <a:endParaRPr lang="it-IT" dirty="0">
              <a:latin typeface="Georgia" pitchFamily="18" charset="0"/>
            </a:endParaRPr>
          </a:p>
          <a:p>
            <a:pPr marL="514350" indent="-514350">
              <a:buAutoNum type="arabicPeriod"/>
            </a:pPr>
            <a:r>
              <a:rPr lang="it-IT" dirty="0">
                <a:latin typeface="Georgia" pitchFamily="18" charset="0"/>
              </a:rPr>
              <a:t>Proposta </a:t>
            </a:r>
            <a:r>
              <a:rPr lang="it-IT" dirty="0" smtClean="0">
                <a:latin typeface="Georgia" pitchFamily="18" charset="0"/>
              </a:rPr>
              <a:t>da parte di </a:t>
            </a:r>
            <a:r>
              <a:rPr lang="it-IT" dirty="0">
                <a:latin typeface="Georgia" pitchFamily="18" charset="0"/>
              </a:rPr>
              <a:t>un docente</a:t>
            </a:r>
          </a:p>
          <a:p>
            <a:pPr marL="514350" indent="-514350">
              <a:buAutoNum type="arabicPeriod"/>
            </a:pPr>
            <a:r>
              <a:rPr lang="it-IT" dirty="0">
                <a:latin typeface="Georgia" pitchFamily="18" charset="0"/>
              </a:rPr>
              <a:t>Confronto </a:t>
            </a:r>
          </a:p>
          <a:p>
            <a:pPr marL="0" indent="0">
              <a:buNone/>
            </a:pPr>
            <a:r>
              <a:rPr lang="it-IT" dirty="0">
                <a:latin typeface="Georgia" pitchFamily="18" charset="0"/>
              </a:rPr>
              <a:t>3</a:t>
            </a:r>
            <a:r>
              <a:rPr lang="it-IT" dirty="0" smtClean="0">
                <a:latin typeface="Georgia" pitchFamily="18" charset="0"/>
              </a:rPr>
              <a:t>.  Nomina </a:t>
            </a:r>
            <a:r>
              <a:rPr lang="it-IT" dirty="0">
                <a:latin typeface="Georgia" pitchFamily="18" charset="0"/>
              </a:rPr>
              <a:t>di un decisore che deve occuparsi di trovare il pacchetto e valutare il costo e portato ai minimi per l’approvazione</a:t>
            </a:r>
          </a:p>
          <a:p>
            <a:pPr marL="0" indent="0">
              <a:buNone/>
            </a:pPr>
            <a:r>
              <a:rPr lang="it-IT" dirty="0">
                <a:latin typeface="Georgia" pitchFamily="18" charset="0"/>
              </a:rPr>
              <a:t>4. </a:t>
            </a:r>
            <a:r>
              <a:rPr lang="it-IT" dirty="0" smtClean="0">
                <a:latin typeface="Georgia" pitchFamily="18" charset="0"/>
              </a:rPr>
              <a:t>Organizzazione da parte del referente il viaggio, che a sua volta si rivolgerà </a:t>
            </a:r>
            <a:r>
              <a:rPr lang="it-IT" dirty="0">
                <a:latin typeface="Georgia" pitchFamily="18" charset="0"/>
              </a:rPr>
              <a:t>ad un’agenzia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22155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31D7C908-F799-D09F-6540-25EC2BBAF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chemeClr val="accent2">
                    <a:lumMod val="75000"/>
                  </a:schemeClr>
                </a:solidFill>
                <a:latin typeface="Algerian" pitchFamily="82" charset="0"/>
              </a:rPr>
              <a:t>ANALISI</a:t>
            </a:r>
            <a:endParaRPr lang="it-IT" dirty="0">
              <a:solidFill>
                <a:schemeClr val="accent2">
                  <a:lumMod val="75000"/>
                </a:schemeClr>
              </a:solidFill>
              <a:latin typeface="Algerian" pitchFamily="82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A57E6FBE-EE98-8605-3887-EEFF9D15C9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034" y="1714488"/>
            <a:ext cx="8229600" cy="452596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it-IT" dirty="0" smtClean="0">
                <a:solidFill>
                  <a:schemeClr val="accent2">
                    <a:lumMod val="75000"/>
                  </a:schemeClr>
                </a:solidFill>
              </a:rPr>
              <a:t>1</a:t>
            </a:r>
            <a:r>
              <a:rPr lang="it-IT" dirty="0" smtClean="0">
                <a:latin typeface="Georgia" pitchFamily="18" charset="0"/>
              </a:rPr>
              <a:t>. Incontro </a:t>
            </a:r>
            <a:r>
              <a:rPr lang="it-IT" dirty="0">
                <a:latin typeface="Georgia" pitchFamily="18" charset="0"/>
              </a:rPr>
              <a:t>e intervista </a:t>
            </a:r>
            <a:r>
              <a:rPr lang="it-IT" dirty="0" smtClean="0">
                <a:latin typeface="Georgia" pitchFamily="18" charset="0"/>
              </a:rPr>
              <a:t>con </a:t>
            </a:r>
            <a:r>
              <a:rPr lang="it-IT" dirty="0">
                <a:latin typeface="Georgia" pitchFamily="18" charset="0"/>
              </a:rPr>
              <a:t>Alfonso Testa, presidente DMO Terra dei </a:t>
            </a:r>
            <a:r>
              <a:rPr lang="it-IT" dirty="0" smtClean="0">
                <a:latin typeface="Georgia" pitchFamily="18" charset="0"/>
              </a:rPr>
              <a:t>Cammini, che ci ha permesso di comprendere quali sono i resti archeologici , storici e artistici </a:t>
            </a:r>
            <a:r>
              <a:rPr lang="it-IT" dirty="0" err="1" smtClean="0">
                <a:latin typeface="Georgia" pitchFamily="18" charset="0"/>
              </a:rPr>
              <a:t>piu’</a:t>
            </a:r>
            <a:r>
              <a:rPr lang="it-IT" dirty="0" smtClean="0">
                <a:latin typeface="Georgia" pitchFamily="18" charset="0"/>
              </a:rPr>
              <a:t> importanti che si trovano nel nostro territorio</a:t>
            </a:r>
          </a:p>
          <a:p>
            <a:pPr marL="0" indent="0">
              <a:buNone/>
            </a:pPr>
            <a:r>
              <a:rPr lang="it-IT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2</a:t>
            </a:r>
            <a:r>
              <a:rPr lang="it-IT" dirty="0" smtClean="0">
                <a:latin typeface="Georgia" pitchFamily="18" charset="0"/>
              </a:rPr>
              <a:t>. Incontro con il consigliere comunale di </a:t>
            </a:r>
            <a:r>
              <a:rPr lang="it-IT" dirty="0" err="1" smtClean="0">
                <a:latin typeface="Georgia" pitchFamily="18" charset="0"/>
              </a:rPr>
              <a:t>Minturno</a:t>
            </a:r>
            <a:r>
              <a:rPr lang="it-IT" dirty="0" smtClean="0">
                <a:latin typeface="Georgia" pitchFamily="18" charset="0"/>
              </a:rPr>
              <a:t>, che ci ha esposto le sue considerazioni sulla promozione del territorio.</a:t>
            </a:r>
          </a:p>
          <a:p>
            <a:pPr marL="0" indent="0">
              <a:buNone/>
            </a:pPr>
            <a:r>
              <a:rPr lang="it-IT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3</a:t>
            </a:r>
            <a:r>
              <a:rPr lang="it-IT" dirty="0" smtClean="0">
                <a:latin typeface="Georgia" pitchFamily="18" charset="0"/>
              </a:rPr>
              <a:t>. Ricerca delle informazioni su internet e lettura di opuscoli sui territori archeologici di Cassino, Pignataro, Aquino e </a:t>
            </a:r>
            <a:r>
              <a:rPr lang="it-IT" dirty="0" err="1" smtClean="0">
                <a:latin typeface="Georgia" pitchFamily="18" charset="0"/>
              </a:rPr>
              <a:t>Arce</a:t>
            </a:r>
            <a:r>
              <a:rPr lang="it-IT" dirty="0" smtClean="0">
                <a:latin typeface="Georgia" pitchFamily="18" charset="0"/>
              </a:rPr>
              <a:t>.</a:t>
            </a:r>
          </a:p>
          <a:p>
            <a:pPr marL="0" indent="0">
              <a:buNone/>
            </a:pPr>
            <a:r>
              <a:rPr lang="it-IT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4</a:t>
            </a:r>
            <a:r>
              <a:rPr lang="it-IT" dirty="0" smtClean="0">
                <a:latin typeface="Georgia" pitchFamily="18" charset="0"/>
              </a:rPr>
              <a:t>. Analisi delle brochure presentate alla Borsa Mediterranea del turismo archeologico del 2023 (BMTA)</a:t>
            </a:r>
          </a:p>
          <a:p>
            <a:pPr marL="0" indent="0">
              <a:buNone/>
            </a:pPr>
            <a:endParaRPr lang="it-IT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4216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A9E880C7-BE4C-9287-2367-8C341D566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chemeClr val="accent2">
                    <a:lumMod val="75000"/>
                  </a:schemeClr>
                </a:solidFill>
                <a:latin typeface="Algerian" pitchFamily="82" charset="0"/>
              </a:rPr>
              <a:t>BENCHMARKING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C80CE808-12D5-6615-2715-13C01BFE30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sz="2800" dirty="0" smtClean="0">
                <a:latin typeface="Georgia" pitchFamily="18" charset="0"/>
              </a:rPr>
              <a:t>Al </a:t>
            </a:r>
            <a:r>
              <a:rPr lang="it-IT" sz="2800" dirty="0">
                <a:latin typeface="Georgia" pitchFamily="18" charset="0"/>
              </a:rPr>
              <a:t>fine di promuovere al meglio la nostra città è necessario trarre spunto da ciò che potrebbero essere delle idee per aumentare la domanda turistica nel nostro </a:t>
            </a:r>
            <a:r>
              <a:rPr lang="it-IT" sz="2800" dirty="0" smtClean="0">
                <a:latin typeface="Georgia" pitchFamily="18" charset="0"/>
              </a:rPr>
              <a:t>paese.</a:t>
            </a:r>
          </a:p>
          <a:p>
            <a:pPr marL="0" indent="0">
              <a:buNone/>
            </a:pPr>
            <a:r>
              <a:rPr lang="it-IT" sz="2800" dirty="0" smtClean="0">
                <a:latin typeface="Georgia" pitchFamily="18" charset="0"/>
              </a:rPr>
              <a:t>Proprio per questo abbiamo pensato di trarre ispirazione dal sito web della città di Paestum.</a:t>
            </a:r>
            <a:endParaRPr lang="it-IT" sz="2800" dirty="0">
              <a:latin typeface="Georgia" pitchFamily="18" charset="0"/>
            </a:endParaRPr>
          </a:p>
        </p:txBody>
      </p:sp>
      <p:pic>
        <p:nvPicPr>
          <p:cNvPr id="11266" name="Picture 2" descr="Paestum, il parco archelogico e i suoi magnifici templ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52" y="4429132"/>
            <a:ext cx="3714744" cy="204430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08979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E49C5360-DB5A-AD8C-8748-24782B0FC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chemeClr val="accent2">
                    <a:lumMod val="75000"/>
                  </a:schemeClr>
                </a:solidFill>
                <a:latin typeface="Algerian" pitchFamily="82" charset="0"/>
              </a:rPr>
              <a:t>BENCHMARKING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36C4521D-08EB-53F8-33BA-3F919B1268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414" y="1428736"/>
            <a:ext cx="6829444" cy="4757757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it-IT" dirty="0" smtClean="0">
                <a:latin typeface="Georgia" pitchFamily="18" charset="0"/>
              </a:rPr>
              <a:t>PAESTUM</a:t>
            </a:r>
          </a:p>
          <a:p>
            <a:pPr marL="0" indent="0">
              <a:buNone/>
            </a:pPr>
            <a:r>
              <a:rPr lang="it-IT" dirty="0" smtClean="0">
                <a:latin typeface="Georgia" pitchFamily="18" charset="0"/>
              </a:rPr>
              <a:t>Ogni </a:t>
            </a:r>
            <a:r>
              <a:rPr lang="it-IT" dirty="0">
                <a:latin typeface="Georgia" pitchFamily="18" charset="0"/>
              </a:rPr>
              <a:t>giorno moltissimi turisti </a:t>
            </a:r>
            <a:r>
              <a:rPr lang="it-IT" dirty="0" smtClean="0">
                <a:latin typeface="Georgia" pitchFamily="18" charset="0"/>
              </a:rPr>
              <a:t>consultano il </a:t>
            </a:r>
            <a:r>
              <a:rPr lang="it-IT" dirty="0">
                <a:latin typeface="Georgia" pitchFamily="18" charset="0"/>
              </a:rPr>
              <a:t>sito della città di Paestum e hanno la possibilità di farsi un’idea di ciò che offre solo attraverso il web. </a:t>
            </a:r>
          </a:p>
          <a:p>
            <a:pPr marL="0" indent="0">
              <a:buNone/>
            </a:pPr>
            <a:r>
              <a:rPr lang="it-IT" dirty="0">
                <a:latin typeface="Georgia" pitchFamily="18" charset="0"/>
              </a:rPr>
              <a:t>Il sito web è suddiviso in diverse sezioni in cui è possibile informarsi su:</a:t>
            </a:r>
          </a:p>
          <a:p>
            <a:pPr marL="514350" indent="-514350">
              <a:buAutoNum type="arabicPeriod"/>
            </a:pPr>
            <a:r>
              <a:rPr lang="it-IT" dirty="0" smtClean="0">
                <a:latin typeface="Georgia" pitchFamily="18" charset="0"/>
              </a:rPr>
              <a:t>orari </a:t>
            </a:r>
            <a:r>
              <a:rPr lang="it-IT" dirty="0">
                <a:latin typeface="Georgia" pitchFamily="18" charset="0"/>
              </a:rPr>
              <a:t>e </a:t>
            </a:r>
            <a:r>
              <a:rPr lang="it-IT" dirty="0" smtClean="0">
                <a:latin typeface="Georgia" pitchFamily="18" charset="0"/>
              </a:rPr>
              <a:t>info</a:t>
            </a:r>
          </a:p>
          <a:p>
            <a:pPr marL="514350" indent="-514350">
              <a:buAutoNum type="arabicPeriod"/>
            </a:pPr>
            <a:r>
              <a:rPr lang="it-IT" dirty="0" smtClean="0">
                <a:latin typeface="Georgia" pitchFamily="18" charset="0"/>
              </a:rPr>
              <a:t>acquisto </a:t>
            </a:r>
            <a:r>
              <a:rPr lang="it-IT" dirty="0">
                <a:latin typeface="Georgia" pitchFamily="18" charset="0"/>
              </a:rPr>
              <a:t>di biglietti </a:t>
            </a:r>
            <a:r>
              <a:rPr lang="it-IT" dirty="0" smtClean="0">
                <a:latin typeface="Georgia" pitchFamily="18" charset="0"/>
              </a:rPr>
              <a:t>online</a:t>
            </a:r>
          </a:p>
          <a:p>
            <a:pPr marL="514350" indent="-514350">
              <a:buAutoNum type="arabicPeriod"/>
            </a:pPr>
            <a:r>
              <a:rPr lang="it-IT" dirty="0" smtClean="0">
                <a:latin typeface="Georgia" pitchFamily="18" charset="0"/>
              </a:rPr>
              <a:t>monitoraggio </a:t>
            </a:r>
            <a:r>
              <a:rPr lang="it-IT" dirty="0">
                <a:latin typeface="Georgia" pitchFamily="18" charset="0"/>
              </a:rPr>
              <a:t>sismico e sistema hera P</a:t>
            </a:r>
            <a:r>
              <a:rPr lang="it-IT" dirty="0" smtClean="0">
                <a:latin typeface="Georgia" pitchFamily="18" charset="0"/>
              </a:rPr>
              <a:t>aestum</a:t>
            </a:r>
            <a:endParaRPr lang="it-IT" dirty="0">
              <a:latin typeface="Georgia" pitchFamily="18" charset="0"/>
            </a:endParaRPr>
          </a:p>
          <a:p>
            <a:pPr marL="0" indent="0">
              <a:buNone/>
            </a:pPr>
            <a:r>
              <a:rPr lang="it-IT" b="1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4. OFFERTA </a:t>
            </a:r>
            <a:r>
              <a:rPr lang="it-IT" b="1" dirty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DI PACCHETTI TURISTICI</a:t>
            </a:r>
            <a:r>
              <a:rPr lang="it-IT" b="1" dirty="0">
                <a:latin typeface="Georgia" pitchFamily="18" charset="0"/>
              </a:rPr>
              <a:t>:</a:t>
            </a:r>
            <a:r>
              <a:rPr lang="it-IT" dirty="0">
                <a:latin typeface="Georgia" pitchFamily="18" charset="0"/>
              </a:rPr>
              <a:t> attraverso l’offerta di pacchetti turistici e soggiorni, sarà possibile attrarre una maggiore quantità di turisti, in particolare gli </a:t>
            </a:r>
            <a:r>
              <a:rPr lang="it-IT" dirty="0" smtClean="0">
                <a:latin typeface="Georgia" pitchFamily="18" charset="0"/>
              </a:rPr>
              <a:t>studenti.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06286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C0BDBB40-E257-9036-7637-F8C08FC4C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chemeClr val="accent2">
                    <a:lumMod val="75000"/>
                  </a:schemeClr>
                </a:solidFill>
                <a:latin typeface="Algerian" pitchFamily="82" charset="0"/>
              </a:rPr>
              <a:t>PROGETTAZIONE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67436ECE-2B68-46D4-0C4D-EB14030935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it-IT" dirty="0" smtClean="0">
                <a:latin typeface="Georgia" pitchFamily="18" charset="0"/>
              </a:rPr>
              <a:t>Creazione </a:t>
            </a:r>
            <a:r>
              <a:rPr lang="it-IT" dirty="0">
                <a:latin typeface="Georgia" pitchFamily="18" charset="0"/>
              </a:rPr>
              <a:t>di un pacchetto turistico che offra </a:t>
            </a:r>
            <a:r>
              <a:rPr lang="it-IT" dirty="0" smtClean="0">
                <a:latin typeface="Georgia" pitchFamily="18" charset="0"/>
              </a:rPr>
              <a:t>un itinerario con un </a:t>
            </a:r>
            <a:r>
              <a:rPr lang="it-IT" dirty="0">
                <a:latin typeface="Georgia" pitchFamily="18" charset="0"/>
              </a:rPr>
              <a:t>determinato numero di </a:t>
            </a:r>
            <a:r>
              <a:rPr lang="it-IT" dirty="0" smtClean="0">
                <a:latin typeface="Georgia" pitchFamily="18" charset="0"/>
              </a:rPr>
              <a:t>attività. </a:t>
            </a:r>
          </a:p>
          <a:p>
            <a:pPr marL="0" indent="0">
              <a:buNone/>
            </a:pPr>
            <a:r>
              <a:rPr lang="it-IT" dirty="0" smtClean="0">
                <a:latin typeface="Georgia" pitchFamily="18" charset="0"/>
              </a:rPr>
              <a:t>Sarà </a:t>
            </a:r>
            <a:r>
              <a:rPr lang="it-IT" dirty="0">
                <a:latin typeface="Georgia" pitchFamily="18" charset="0"/>
              </a:rPr>
              <a:t>più facile coinvolgere scuole e licei interessati all’archeologia.</a:t>
            </a:r>
          </a:p>
          <a:p>
            <a:pPr marL="0" indent="0" algn="ctr">
              <a:buNone/>
            </a:pPr>
            <a:r>
              <a:rPr lang="it-IT" b="1" dirty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TARGET</a:t>
            </a:r>
            <a:r>
              <a:rPr lang="it-IT" dirty="0">
                <a:latin typeface="Georgia" pitchFamily="18" charset="0"/>
              </a:rPr>
              <a:t>: </a:t>
            </a:r>
            <a:r>
              <a:rPr lang="it-IT" dirty="0" smtClean="0">
                <a:latin typeface="Georgia" pitchFamily="18" charset="0"/>
              </a:rPr>
              <a:t>Studenti dei </a:t>
            </a:r>
            <a:r>
              <a:rPr lang="it-IT" dirty="0">
                <a:latin typeface="Georgia" pitchFamily="18" charset="0"/>
              </a:rPr>
              <a:t>licei Classici italiani e studenti stranieri</a:t>
            </a:r>
          </a:p>
          <a:p>
            <a:pPr marL="0" indent="0" algn="ctr">
              <a:buNone/>
            </a:pPr>
            <a:r>
              <a:rPr lang="it-IT" b="1" dirty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OFFERTA</a:t>
            </a:r>
            <a:r>
              <a:rPr lang="it-IT" dirty="0">
                <a:latin typeface="Georgia" pitchFamily="18" charset="0"/>
              </a:rPr>
              <a:t>: viaggi d’istruzione sulle aree archeologiche di Cassino e musei</a:t>
            </a:r>
          </a:p>
          <a:p>
            <a:pPr marL="0" indent="0" algn="ctr">
              <a:buNone/>
            </a:pPr>
            <a:r>
              <a:rPr lang="it-IT" b="1" dirty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STRUMENTO</a:t>
            </a:r>
            <a:r>
              <a:rPr lang="it-IT" dirty="0">
                <a:latin typeface="Georgia" pitchFamily="18" charset="0"/>
              </a:rPr>
              <a:t>: itinerario che prevede tre percorsi storici alternativi nello stesso pacchetto</a:t>
            </a:r>
          </a:p>
        </p:txBody>
      </p:sp>
    </p:spTree>
    <p:extLst>
      <p:ext uri="{BB962C8B-B14F-4D97-AF65-F5344CB8AC3E}">
        <p14:creationId xmlns:p14="http://schemas.microsoft.com/office/powerpoint/2010/main" val="1117331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C4B599A6-16A8-CC2B-B934-24FDDA893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chemeClr val="accent2">
                    <a:lumMod val="75000"/>
                  </a:schemeClr>
                </a:solidFill>
                <a:latin typeface="Algerian" pitchFamily="82" charset="0"/>
              </a:rPr>
              <a:t>PROGETTAZIONE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DA9D8817-25E0-8A7B-FDC4-A46F36C335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3898776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800" b="1" dirty="0">
                <a:latin typeface="Georgia" pitchFamily="18" charset="0"/>
              </a:rPr>
              <a:t>1 GIORNO</a:t>
            </a:r>
            <a:r>
              <a:rPr lang="it-IT" sz="2800" dirty="0">
                <a:latin typeface="Georgia" pitchFamily="18" charset="0"/>
              </a:rPr>
              <a:t>: percorso dei popoli italici (sanniti e volsci)</a:t>
            </a:r>
          </a:p>
          <a:p>
            <a:pPr marL="0" indent="0">
              <a:buNone/>
            </a:pPr>
            <a:r>
              <a:rPr lang="it-IT" sz="2800" b="1" dirty="0">
                <a:latin typeface="Georgia" pitchFamily="18" charset="0"/>
              </a:rPr>
              <a:t>2 GIORNO</a:t>
            </a:r>
            <a:r>
              <a:rPr lang="it-IT" sz="2800" dirty="0">
                <a:latin typeface="Georgia" pitchFamily="18" charset="0"/>
              </a:rPr>
              <a:t>: popolo e insediamento romano </a:t>
            </a:r>
          </a:p>
          <a:p>
            <a:pPr marL="0" indent="0">
              <a:buNone/>
            </a:pPr>
            <a:r>
              <a:rPr lang="it-IT" sz="2800" b="1" dirty="0">
                <a:latin typeface="Georgia" pitchFamily="18" charset="0"/>
              </a:rPr>
              <a:t>3 GIORNO</a:t>
            </a:r>
            <a:r>
              <a:rPr lang="it-IT" sz="2800" dirty="0">
                <a:latin typeface="Georgia" pitchFamily="18" charset="0"/>
              </a:rPr>
              <a:t>: </a:t>
            </a:r>
            <a:r>
              <a:rPr lang="it-IT" sz="2800" dirty="0" smtClean="0">
                <a:latin typeface="Georgia" pitchFamily="18" charset="0"/>
              </a:rPr>
              <a:t>Montecassino</a:t>
            </a:r>
            <a:endParaRPr lang="it-IT" sz="2800" dirty="0">
              <a:latin typeface="Georgia" pitchFamily="18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xmlns="" id="{8E25B4F1-7835-7C16-FA89-8952DC44229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3968" y="1988840"/>
            <a:ext cx="4687416" cy="3124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246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xmlns="" id="{231BF440-39FA-4087-84CC-2EEC0BBDAF2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xmlns="" id="{F04E4CBA-303B-48BD-8451-C2701CB0EEB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4572000" cy="6858000"/>
          </a:xfrm>
          <a:custGeom>
            <a:avLst/>
            <a:gdLst>
              <a:gd name="connsiteX0" fmla="*/ 0 w 6096001"/>
              <a:gd name="connsiteY0" fmla="*/ 0 h 6858000"/>
              <a:gd name="connsiteX1" fmla="*/ 4883024 w 6096001"/>
              <a:gd name="connsiteY1" fmla="*/ 0 h 6858000"/>
              <a:gd name="connsiteX2" fmla="*/ 4946006 w 6096001"/>
              <a:gd name="connsiteY2" fmla="*/ 69271 h 6858000"/>
              <a:gd name="connsiteX3" fmla="*/ 6096001 w 6096001"/>
              <a:gd name="connsiteY3" fmla="*/ 3429000 h 6858000"/>
              <a:gd name="connsiteX4" fmla="*/ 4946006 w 6096001"/>
              <a:gd name="connsiteY4" fmla="*/ 6788730 h 6858000"/>
              <a:gd name="connsiteX5" fmla="*/ 4883024 w 6096001"/>
              <a:gd name="connsiteY5" fmla="*/ 6858000 h 6858000"/>
              <a:gd name="connsiteX6" fmla="*/ 0 w 60960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858000">
                <a:moveTo>
                  <a:pt x="0" y="0"/>
                </a:moveTo>
                <a:lnTo>
                  <a:pt x="4883024" y="0"/>
                </a:lnTo>
                <a:lnTo>
                  <a:pt x="4946006" y="69271"/>
                </a:lnTo>
                <a:cubicBezTo>
                  <a:pt x="5656532" y="929100"/>
                  <a:pt x="6096001" y="2116944"/>
                  <a:pt x="6096001" y="3429000"/>
                </a:cubicBezTo>
                <a:cubicBezTo>
                  <a:pt x="6096001" y="4741056"/>
                  <a:pt x="5656532" y="5928900"/>
                  <a:pt x="4946006" y="6788730"/>
                </a:cubicBezTo>
                <a:lnTo>
                  <a:pt x="4883024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xmlns="" id="{F6CA58B3-AFCC-4A40-9882-50D5080879B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4565499" cy="6858000"/>
          </a:xfrm>
          <a:custGeom>
            <a:avLst/>
            <a:gdLst>
              <a:gd name="connsiteX0" fmla="*/ 0 w 6087332"/>
              <a:gd name="connsiteY0" fmla="*/ 0 h 6858000"/>
              <a:gd name="connsiteX1" fmla="*/ 4874355 w 6087332"/>
              <a:gd name="connsiteY1" fmla="*/ 0 h 6858000"/>
              <a:gd name="connsiteX2" fmla="*/ 4937337 w 6087332"/>
              <a:gd name="connsiteY2" fmla="*/ 69271 h 6858000"/>
              <a:gd name="connsiteX3" fmla="*/ 6087332 w 6087332"/>
              <a:gd name="connsiteY3" fmla="*/ 3429000 h 6858000"/>
              <a:gd name="connsiteX4" fmla="*/ 4937337 w 6087332"/>
              <a:gd name="connsiteY4" fmla="*/ 6788730 h 6858000"/>
              <a:gd name="connsiteX5" fmla="*/ 4874355 w 6087332"/>
              <a:gd name="connsiteY5" fmla="*/ 6858000 h 6858000"/>
              <a:gd name="connsiteX6" fmla="*/ 0 w 6087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7332" h="6858000">
                <a:moveTo>
                  <a:pt x="0" y="0"/>
                </a:moveTo>
                <a:lnTo>
                  <a:pt x="4874355" y="0"/>
                </a:lnTo>
                <a:lnTo>
                  <a:pt x="4937337" y="69271"/>
                </a:lnTo>
                <a:cubicBezTo>
                  <a:pt x="5647863" y="929100"/>
                  <a:pt x="6087332" y="2116944"/>
                  <a:pt x="6087332" y="3429000"/>
                </a:cubicBezTo>
                <a:cubicBezTo>
                  <a:pt x="6087332" y="4741056"/>
                  <a:pt x="5647863" y="5928900"/>
                  <a:pt x="4937337" y="6788730"/>
                </a:cubicBezTo>
                <a:lnTo>
                  <a:pt x="4874355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F6F4E5EC-C9B2-66F7-E806-F7CFB3D7D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042" y="859536"/>
            <a:ext cx="3624601" cy="1243584"/>
          </a:xfrm>
        </p:spPr>
        <p:txBody>
          <a:bodyPr>
            <a:normAutofit/>
          </a:bodyPr>
          <a:lstStyle/>
          <a:p>
            <a:r>
              <a:rPr lang="it-IT" sz="3200" dirty="0">
                <a:solidFill>
                  <a:schemeClr val="accent2">
                    <a:lumMod val="75000"/>
                  </a:schemeClr>
                </a:solidFill>
                <a:latin typeface="Algerian" pitchFamily="82" charset="0"/>
              </a:rPr>
              <a:t>ITINERARIO</a:t>
            </a:r>
            <a:br>
              <a:rPr lang="it-IT" sz="3200" dirty="0">
                <a:solidFill>
                  <a:schemeClr val="accent2">
                    <a:lumMod val="75000"/>
                  </a:schemeClr>
                </a:solidFill>
                <a:latin typeface="Algerian" pitchFamily="82" charset="0"/>
              </a:rPr>
            </a:br>
            <a:r>
              <a:rPr lang="it-IT" sz="3200" dirty="0">
                <a:solidFill>
                  <a:schemeClr val="accent2">
                    <a:lumMod val="75000"/>
                  </a:schemeClr>
                </a:solidFill>
                <a:latin typeface="Algerian" pitchFamily="82" charset="0"/>
              </a:rPr>
              <a:t>PRIMO GIORNO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75C56826-D4E5-42ED-8529-079651CB300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1152144"/>
            <a:ext cx="96012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xmlns="" id="{82095FCE-EF05-4443-B97A-85DEE3A5CA1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37158" y="2194560"/>
            <a:ext cx="3669030" cy="18288"/>
          </a:xfrm>
          <a:prstGeom prst="rect">
            <a:avLst/>
          </a:prstGeom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CA00AE6B-AA30-4CF8-BA6F-339B780AD76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37158" y="2194560"/>
            <a:ext cx="366903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090FAB8E-6BB9-F95C-99C0-6BF327C7A3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720" y="2285992"/>
            <a:ext cx="4071966" cy="366435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2000" dirty="0" smtClean="0">
                <a:latin typeface="Georgia" pitchFamily="18" charset="0"/>
              </a:rPr>
              <a:t>11:00: Arrivo </a:t>
            </a:r>
            <a:r>
              <a:rPr lang="it-IT" sz="2000" dirty="0">
                <a:latin typeface="Georgia" pitchFamily="18" charset="0"/>
              </a:rPr>
              <a:t>in hotel Boschetto e accoglienza. In tarda mattinata gli studenti assisteranno ad un incontro con uno </a:t>
            </a:r>
            <a:r>
              <a:rPr lang="it-IT" sz="2000" dirty="0" smtClean="0">
                <a:latin typeface="Georgia" pitchFamily="18" charset="0"/>
              </a:rPr>
              <a:t>storico che gli racconterà le esperienze che faranno nel corso del viaggio</a:t>
            </a:r>
            <a:endParaRPr lang="it-IT" sz="2000" dirty="0">
              <a:latin typeface="Georgia" pitchFamily="18" charset="0"/>
            </a:endParaRPr>
          </a:p>
          <a:p>
            <a:pPr marL="0" indent="0">
              <a:buNone/>
            </a:pPr>
            <a:r>
              <a:rPr lang="it-IT" sz="2000" dirty="0" smtClean="0">
                <a:latin typeface="Georgia" pitchFamily="18" charset="0"/>
              </a:rPr>
              <a:t>13:00: Pranzo presso «Trattoria Vecchia di Cassino»</a:t>
            </a:r>
            <a:endParaRPr lang="it-IT" sz="2000" dirty="0">
              <a:latin typeface="Georgia" pitchFamily="18" charset="0"/>
            </a:endParaRPr>
          </a:p>
          <a:p>
            <a:pPr marL="0" indent="0">
              <a:buNone/>
            </a:pPr>
            <a:r>
              <a:rPr lang="it-IT" sz="2000" dirty="0" smtClean="0">
                <a:latin typeface="Georgia" pitchFamily="18" charset="0"/>
              </a:rPr>
              <a:t>15:00: visita al museo </a:t>
            </a:r>
            <a:r>
              <a:rPr lang="it-IT" sz="2000" dirty="0" err="1" smtClean="0">
                <a:latin typeface="Georgia" pitchFamily="18" charset="0"/>
              </a:rPr>
              <a:t>G.Carettoni</a:t>
            </a:r>
            <a:r>
              <a:rPr lang="it-IT" sz="2000" dirty="0" smtClean="0">
                <a:latin typeface="Georgia" pitchFamily="18" charset="0"/>
              </a:rPr>
              <a:t>, alle teche dei resti dei popoli italici e volsci</a:t>
            </a:r>
            <a:endParaRPr lang="it-IT" sz="2000" dirty="0">
              <a:latin typeface="Georgia" pitchFamily="18" charset="0"/>
            </a:endParaRPr>
          </a:p>
          <a:p>
            <a:pPr marL="0" indent="0">
              <a:buNone/>
            </a:pPr>
            <a:r>
              <a:rPr lang="it-IT" sz="2000" dirty="0" smtClean="0">
                <a:latin typeface="Georgia" pitchFamily="18" charset="0"/>
              </a:rPr>
              <a:t>20:00: Cena </a:t>
            </a:r>
            <a:r>
              <a:rPr lang="it-IT" sz="2000" dirty="0">
                <a:latin typeface="Georgia" pitchFamily="18" charset="0"/>
              </a:rPr>
              <a:t>in hote</a:t>
            </a:r>
            <a:r>
              <a:rPr lang="it-IT" sz="2000" dirty="0"/>
              <a:t>l</a:t>
            </a:r>
          </a:p>
        </p:txBody>
      </p:sp>
      <p:sp>
        <p:nvSpPr>
          <p:cNvPr id="6146" name="AutoShape 2" descr="La Via Latina | Le strade di Rom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6148" name="AutoShape 4" descr="La Via Latina | Le strade di Rom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6152" name="Picture 8" descr="Museo Archeologico e Area Archeologica Casinum a Cassino - Benvenuti in  Ciociaria in provincia di Frosinon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76" y="785794"/>
            <a:ext cx="4167199" cy="2779997"/>
          </a:xfrm>
          <a:prstGeom prst="rect">
            <a:avLst/>
          </a:prstGeom>
          <a:noFill/>
        </p:spPr>
      </p:pic>
      <p:pic>
        <p:nvPicPr>
          <p:cNvPr id="6154" name="Picture 10" descr="Museo archeologico nazionale G. Carettoni di Cassino - Wikipedi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3714752"/>
            <a:ext cx="3857652" cy="289323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26913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F13C74B1-5B17-4795-BED0-7140497B445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CA329270-CB4A-DA21-FA19-80142ABDD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14290"/>
            <a:ext cx="3937039" cy="1956841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it-IT" sz="3600" dirty="0">
                <a:solidFill>
                  <a:schemeClr val="accent2">
                    <a:lumMod val="75000"/>
                  </a:schemeClr>
                </a:solidFill>
                <a:latin typeface="Algerian" pitchFamily="82" charset="0"/>
              </a:rPr>
              <a:t>ITINERARIO</a:t>
            </a:r>
            <a:r>
              <a:rPr lang="it-IT" sz="3600" dirty="0">
                <a:latin typeface="Algerian" pitchFamily="82" charset="0"/>
              </a:rPr>
              <a:t/>
            </a:r>
            <a:br>
              <a:rPr lang="it-IT" sz="3600" dirty="0">
                <a:latin typeface="Algerian" pitchFamily="82" charset="0"/>
              </a:rPr>
            </a:br>
            <a:r>
              <a:rPr lang="it-IT" sz="3600" dirty="0">
                <a:solidFill>
                  <a:schemeClr val="accent2">
                    <a:lumMod val="75000"/>
                  </a:schemeClr>
                </a:solidFill>
                <a:latin typeface="Algerian" pitchFamily="82" charset="0"/>
              </a:rPr>
              <a:t>SECONDO GIORNO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xmlns="" id="{D4974D33-8DC5-464E-8C6D-BE58F0669C1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80060" y="2586994"/>
            <a:ext cx="2606040" cy="18288"/>
          </a:xfrm>
          <a:custGeom>
            <a:avLst/>
            <a:gdLst>
              <a:gd name="connsiteX0" fmla="*/ 0 w 2606040"/>
              <a:gd name="connsiteY0" fmla="*/ 0 h 18288"/>
              <a:gd name="connsiteX1" fmla="*/ 625450 w 2606040"/>
              <a:gd name="connsiteY1" fmla="*/ 0 h 18288"/>
              <a:gd name="connsiteX2" fmla="*/ 1224839 w 2606040"/>
              <a:gd name="connsiteY2" fmla="*/ 0 h 18288"/>
              <a:gd name="connsiteX3" fmla="*/ 1824228 w 2606040"/>
              <a:gd name="connsiteY3" fmla="*/ 0 h 18288"/>
              <a:gd name="connsiteX4" fmla="*/ 2606040 w 2606040"/>
              <a:gd name="connsiteY4" fmla="*/ 0 h 18288"/>
              <a:gd name="connsiteX5" fmla="*/ 2606040 w 2606040"/>
              <a:gd name="connsiteY5" fmla="*/ 18288 h 18288"/>
              <a:gd name="connsiteX6" fmla="*/ 1902409 w 2606040"/>
              <a:gd name="connsiteY6" fmla="*/ 18288 h 18288"/>
              <a:gd name="connsiteX7" fmla="*/ 1276960 w 2606040"/>
              <a:gd name="connsiteY7" fmla="*/ 18288 h 18288"/>
              <a:gd name="connsiteX8" fmla="*/ 677570 w 2606040"/>
              <a:gd name="connsiteY8" fmla="*/ 18288 h 18288"/>
              <a:gd name="connsiteX9" fmla="*/ 0 w 2606040"/>
              <a:gd name="connsiteY9" fmla="*/ 18288 h 18288"/>
              <a:gd name="connsiteX10" fmla="*/ 0 w 2606040"/>
              <a:gd name="connsiteY10" fmla="*/ 0 h 18288"/>
              <a:gd name="connsiteX0" fmla="*/ 0 w 2606040"/>
              <a:gd name="connsiteY0" fmla="*/ 0 h 18288"/>
              <a:gd name="connsiteX1" fmla="*/ 599389 w 2606040"/>
              <a:gd name="connsiteY1" fmla="*/ 0 h 18288"/>
              <a:gd name="connsiteX2" fmla="*/ 1303020 w 2606040"/>
              <a:gd name="connsiteY2" fmla="*/ 0 h 18288"/>
              <a:gd name="connsiteX3" fmla="*/ 1876349 w 2606040"/>
              <a:gd name="connsiteY3" fmla="*/ 0 h 18288"/>
              <a:gd name="connsiteX4" fmla="*/ 2606040 w 2606040"/>
              <a:gd name="connsiteY4" fmla="*/ 0 h 18288"/>
              <a:gd name="connsiteX5" fmla="*/ 2606040 w 2606040"/>
              <a:gd name="connsiteY5" fmla="*/ 18288 h 18288"/>
              <a:gd name="connsiteX6" fmla="*/ 1980590 w 2606040"/>
              <a:gd name="connsiteY6" fmla="*/ 18288 h 18288"/>
              <a:gd name="connsiteX7" fmla="*/ 1276960 w 2606040"/>
              <a:gd name="connsiteY7" fmla="*/ 18288 h 18288"/>
              <a:gd name="connsiteX8" fmla="*/ 651510 w 2606040"/>
              <a:gd name="connsiteY8" fmla="*/ 18288 h 18288"/>
              <a:gd name="connsiteX9" fmla="*/ 0 w 2606040"/>
              <a:gd name="connsiteY9" fmla="*/ 18288 h 18288"/>
              <a:gd name="connsiteX10" fmla="*/ 0 w 2606040"/>
              <a:gd name="connsiteY10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06040" h="18288" fill="none" extrusionOk="0">
                <a:moveTo>
                  <a:pt x="0" y="0"/>
                </a:moveTo>
                <a:cubicBezTo>
                  <a:pt x="211079" y="-22080"/>
                  <a:pt x="479378" y="-26537"/>
                  <a:pt x="625450" y="0"/>
                </a:cubicBezTo>
                <a:cubicBezTo>
                  <a:pt x="925937" y="-4758"/>
                  <a:pt x="973176" y="15739"/>
                  <a:pt x="1224839" y="0"/>
                </a:cubicBezTo>
                <a:cubicBezTo>
                  <a:pt x="1479663" y="-11328"/>
                  <a:pt x="1566636" y="18697"/>
                  <a:pt x="1824228" y="0"/>
                </a:cubicBezTo>
                <a:cubicBezTo>
                  <a:pt x="2086799" y="-72665"/>
                  <a:pt x="2306223" y="-891"/>
                  <a:pt x="2606040" y="0"/>
                </a:cubicBezTo>
                <a:cubicBezTo>
                  <a:pt x="2606645" y="4461"/>
                  <a:pt x="2607031" y="13181"/>
                  <a:pt x="2606040" y="18288"/>
                </a:cubicBezTo>
                <a:cubicBezTo>
                  <a:pt x="2260204" y="29342"/>
                  <a:pt x="2175708" y="5614"/>
                  <a:pt x="1902409" y="18288"/>
                </a:cubicBezTo>
                <a:cubicBezTo>
                  <a:pt x="1638502" y="41064"/>
                  <a:pt x="1460923" y="-16269"/>
                  <a:pt x="1276960" y="18288"/>
                </a:cubicBezTo>
                <a:cubicBezTo>
                  <a:pt x="1057717" y="14361"/>
                  <a:pt x="867956" y="2320"/>
                  <a:pt x="677570" y="18288"/>
                </a:cubicBezTo>
                <a:cubicBezTo>
                  <a:pt x="457951" y="33373"/>
                  <a:pt x="189752" y="55388"/>
                  <a:pt x="0" y="18288"/>
                </a:cubicBezTo>
                <a:cubicBezTo>
                  <a:pt x="1586" y="13022"/>
                  <a:pt x="-95" y="4569"/>
                  <a:pt x="0" y="0"/>
                </a:cubicBezTo>
                <a:close/>
              </a:path>
              <a:path w="2606040" h="18288" stroke="0" extrusionOk="0">
                <a:moveTo>
                  <a:pt x="0" y="0"/>
                </a:moveTo>
                <a:cubicBezTo>
                  <a:pt x="172759" y="3236"/>
                  <a:pt x="361166" y="-13413"/>
                  <a:pt x="599389" y="0"/>
                </a:cubicBezTo>
                <a:cubicBezTo>
                  <a:pt x="841226" y="37042"/>
                  <a:pt x="968991" y="14587"/>
                  <a:pt x="1303020" y="0"/>
                </a:cubicBezTo>
                <a:cubicBezTo>
                  <a:pt x="1643101" y="-7120"/>
                  <a:pt x="1717813" y="7213"/>
                  <a:pt x="1876349" y="0"/>
                </a:cubicBezTo>
                <a:cubicBezTo>
                  <a:pt x="2036762" y="-14138"/>
                  <a:pt x="2426397" y="-4451"/>
                  <a:pt x="2606040" y="0"/>
                </a:cubicBezTo>
                <a:cubicBezTo>
                  <a:pt x="2606314" y="8448"/>
                  <a:pt x="2606550" y="14527"/>
                  <a:pt x="2606040" y="18288"/>
                </a:cubicBezTo>
                <a:cubicBezTo>
                  <a:pt x="2344840" y="2643"/>
                  <a:pt x="2192043" y="7399"/>
                  <a:pt x="1980590" y="18288"/>
                </a:cubicBezTo>
                <a:cubicBezTo>
                  <a:pt x="1783984" y="-9745"/>
                  <a:pt x="1487673" y="45908"/>
                  <a:pt x="1276960" y="18288"/>
                </a:cubicBezTo>
                <a:cubicBezTo>
                  <a:pt x="1088134" y="-41257"/>
                  <a:pt x="877974" y="49968"/>
                  <a:pt x="651510" y="18288"/>
                </a:cubicBezTo>
                <a:cubicBezTo>
                  <a:pt x="430798" y="-27764"/>
                  <a:pt x="132889" y="-33467"/>
                  <a:pt x="0" y="18288"/>
                </a:cubicBezTo>
                <a:cubicBezTo>
                  <a:pt x="212" y="10845"/>
                  <a:pt x="-833" y="6193"/>
                  <a:pt x="0" y="0"/>
                </a:cubicBezTo>
                <a:close/>
              </a:path>
              <a:path w="2606040" h="18288" fill="none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27712" y="6878"/>
                  <a:pt x="971143" y="7084"/>
                  <a:pt x="1224839" y="0"/>
                </a:cubicBezTo>
                <a:cubicBezTo>
                  <a:pt x="1477775" y="-16815"/>
                  <a:pt x="1569904" y="19146"/>
                  <a:pt x="1824228" y="0"/>
                </a:cubicBezTo>
                <a:cubicBezTo>
                  <a:pt x="2055206" y="24867"/>
                  <a:pt x="2317192" y="-62872"/>
                  <a:pt x="2606040" y="0"/>
                </a:cubicBezTo>
                <a:cubicBezTo>
                  <a:pt x="2606166" y="3680"/>
                  <a:pt x="2606905" y="11461"/>
                  <a:pt x="2606040" y="18288"/>
                </a:cubicBezTo>
                <a:cubicBezTo>
                  <a:pt x="2234648" y="26976"/>
                  <a:pt x="2180202" y="-10361"/>
                  <a:pt x="1902409" y="18288"/>
                </a:cubicBezTo>
                <a:cubicBezTo>
                  <a:pt x="1635562" y="47194"/>
                  <a:pt x="1477339" y="4794"/>
                  <a:pt x="1276960" y="18288"/>
                </a:cubicBezTo>
                <a:cubicBezTo>
                  <a:pt x="1058094" y="66922"/>
                  <a:pt x="904206" y="-20636"/>
                  <a:pt x="677570" y="18288"/>
                </a:cubicBezTo>
                <a:cubicBezTo>
                  <a:pt x="485746" y="14713"/>
                  <a:pt x="195925" y="33005"/>
                  <a:pt x="0" y="18288"/>
                </a:cubicBezTo>
                <a:cubicBezTo>
                  <a:pt x="1168" y="12774"/>
                  <a:pt x="-229" y="374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="" xmlns:ask="http://schemas.microsoft.com/office/drawing/2018/sketchyshapes" sd="2863741219">
                  <a:custGeom>
                    <a:avLst/>
                    <a:gdLst>
                      <a:gd name="connsiteX0" fmla="*/ 0 w 2606040"/>
                      <a:gd name="connsiteY0" fmla="*/ 0 h 18288"/>
                      <a:gd name="connsiteX1" fmla="*/ 625450 w 2606040"/>
                      <a:gd name="connsiteY1" fmla="*/ 0 h 18288"/>
                      <a:gd name="connsiteX2" fmla="*/ 1224839 w 2606040"/>
                      <a:gd name="connsiteY2" fmla="*/ 0 h 18288"/>
                      <a:gd name="connsiteX3" fmla="*/ 1824228 w 2606040"/>
                      <a:gd name="connsiteY3" fmla="*/ 0 h 18288"/>
                      <a:gd name="connsiteX4" fmla="*/ 2606040 w 2606040"/>
                      <a:gd name="connsiteY4" fmla="*/ 0 h 18288"/>
                      <a:gd name="connsiteX5" fmla="*/ 2606040 w 2606040"/>
                      <a:gd name="connsiteY5" fmla="*/ 18288 h 18288"/>
                      <a:gd name="connsiteX6" fmla="*/ 1902409 w 2606040"/>
                      <a:gd name="connsiteY6" fmla="*/ 18288 h 18288"/>
                      <a:gd name="connsiteX7" fmla="*/ 1276960 w 2606040"/>
                      <a:gd name="connsiteY7" fmla="*/ 18288 h 18288"/>
                      <a:gd name="connsiteX8" fmla="*/ 677570 w 2606040"/>
                      <a:gd name="connsiteY8" fmla="*/ 18288 h 18288"/>
                      <a:gd name="connsiteX9" fmla="*/ 0 w 2606040"/>
                      <a:gd name="connsiteY9" fmla="*/ 18288 h 18288"/>
                      <a:gd name="connsiteX10" fmla="*/ 0 w 2606040"/>
                      <a:gd name="connsiteY10" fmla="*/ 0 h 18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606040" h="18288" fill="none" extrusionOk="0">
                        <a:moveTo>
                          <a:pt x="0" y="0"/>
                        </a:moveTo>
                        <a:cubicBezTo>
                          <a:pt x="266776" y="-600"/>
                          <a:pt x="322756" y="3201"/>
                          <a:pt x="625450" y="0"/>
                        </a:cubicBezTo>
                        <a:cubicBezTo>
                          <a:pt x="928144" y="-3201"/>
                          <a:pt x="968141" y="9269"/>
                          <a:pt x="1224839" y="0"/>
                        </a:cubicBezTo>
                        <a:cubicBezTo>
                          <a:pt x="1481537" y="-9269"/>
                          <a:pt x="1569059" y="21947"/>
                          <a:pt x="1824228" y="0"/>
                        </a:cubicBezTo>
                        <a:cubicBezTo>
                          <a:pt x="2079397" y="-21947"/>
                          <a:pt x="2326053" y="-10194"/>
                          <a:pt x="2606040" y="0"/>
                        </a:cubicBezTo>
                        <a:cubicBezTo>
                          <a:pt x="2605462" y="4771"/>
                          <a:pt x="2606793" y="12323"/>
                          <a:pt x="2606040" y="18288"/>
                        </a:cubicBezTo>
                        <a:cubicBezTo>
                          <a:pt x="2256758" y="31410"/>
                          <a:pt x="2173673" y="-12878"/>
                          <a:pt x="1902409" y="18288"/>
                        </a:cubicBezTo>
                        <a:cubicBezTo>
                          <a:pt x="1631145" y="49454"/>
                          <a:pt x="1461378" y="5466"/>
                          <a:pt x="1276960" y="18288"/>
                        </a:cubicBezTo>
                        <a:cubicBezTo>
                          <a:pt x="1092542" y="31110"/>
                          <a:pt x="890442" y="13213"/>
                          <a:pt x="677570" y="18288"/>
                        </a:cubicBezTo>
                        <a:cubicBezTo>
                          <a:pt x="464698" y="23364"/>
                          <a:pt x="187648" y="35837"/>
                          <a:pt x="0" y="18288"/>
                        </a:cubicBezTo>
                        <a:cubicBezTo>
                          <a:pt x="841" y="12879"/>
                          <a:pt x="-726" y="3977"/>
                          <a:pt x="0" y="0"/>
                        </a:cubicBezTo>
                        <a:close/>
                      </a:path>
                      <a:path w="2606040" h="18288" stroke="0" extrusionOk="0">
                        <a:moveTo>
                          <a:pt x="0" y="0"/>
                        </a:moveTo>
                        <a:cubicBezTo>
                          <a:pt x="197231" y="3803"/>
                          <a:pt x="358914" y="-9291"/>
                          <a:pt x="599389" y="0"/>
                        </a:cubicBezTo>
                        <a:cubicBezTo>
                          <a:pt x="839864" y="9291"/>
                          <a:pt x="979371" y="8509"/>
                          <a:pt x="1303020" y="0"/>
                        </a:cubicBezTo>
                        <a:cubicBezTo>
                          <a:pt x="1626669" y="-8509"/>
                          <a:pt x="1726300" y="7440"/>
                          <a:pt x="1876349" y="0"/>
                        </a:cubicBezTo>
                        <a:cubicBezTo>
                          <a:pt x="2026398" y="-7440"/>
                          <a:pt x="2430712" y="17957"/>
                          <a:pt x="2606040" y="0"/>
                        </a:cubicBezTo>
                        <a:cubicBezTo>
                          <a:pt x="2605426" y="8857"/>
                          <a:pt x="2606544" y="13619"/>
                          <a:pt x="2606040" y="18288"/>
                        </a:cubicBezTo>
                        <a:cubicBezTo>
                          <a:pt x="2393024" y="2241"/>
                          <a:pt x="2191161" y="39259"/>
                          <a:pt x="1980590" y="18288"/>
                        </a:cubicBezTo>
                        <a:cubicBezTo>
                          <a:pt x="1770019" y="-2683"/>
                          <a:pt x="1476440" y="36114"/>
                          <a:pt x="1276960" y="18288"/>
                        </a:cubicBezTo>
                        <a:cubicBezTo>
                          <a:pt x="1077480" y="463"/>
                          <a:pt x="880988" y="42125"/>
                          <a:pt x="651510" y="18288"/>
                        </a:cubicBezTo>
                        <a:cubicBezTo>
                          <a:pt x="422032" y="-5549"/>
                          <a:pt x="130744" y="-1947"/>
                          <a:pt x="0" y="18288"/>
                        </a:cubicBezTo>
                        <a:cubicBezTo>
                          <a:pt x="-487" y="10816"/>
                          <a:pt x="-839" y="6058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1DC3E378-07B5-D459-0DB3-8AA323429B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4282" y="2786058"/>
            <a:ext cx="4214842" cy="33206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1800" dirty="0">
                <a:latin typeface="Georgia" pitchFamily="18" charset="0"/>
              </a:rPr>
              <a:t>8</a:t>
            </a:r>
            <a:r>
              <a:rPr lang="it-IT" sz="1800" dirty="0" smtClean="0">
                <a:latin typeface="Georgia" pitchFamily="18" charset="0"/>
              </a:rPr>
              <a:t>:00: Colazione </a:t>
            </a:r>
            <a:r>
              <a:rPr lang="it-IT" sz="1800" dirty="0">
                <a:latin typeface="Georgia" pitchFamily="18" charset="0"/>
              </a:rPr>
              <a:t>in hotel</a:t>
            </a:r>
          </a:p>
          <a:p>
            <a:pPr marL="0" indent="0">
              <a:buNone/>
            </a:pPr>
            <a:r>
              <a:rPr lang="it-IT" sz="1800" dirty="0" smtClean="0">
                <a:latin typeface="Georgia" pitchFamily="18" charset="0"/>
              </a:rPr>
              <a:t>9.30: Incontro </a:t>
            </a:r>
            <a:r>
              <a:rPr lang="it-IT" sz="1800" dirty="0">
                <a:latin typeface="Georgia" pitchFamily="18" charset="0"/>
              </a:rPr>
              <a:t>con una guida </a:t>
            </a:r>
            <a:r>
              <a:rPr lang="it-IT" sz="1800" dirty="0" smtClean="0">
                <a:latin typeface="Georgia" pitchFamily="18" charset="0"/>
              </a:rPr>
              <a:t>turistica per visitare il percorso della via Latina, costruita dai Romani con lo scopo di arrivare nella città di Cassino in meno tempo possibile, soffermandosi sull’area archeologica di </a:t>
            </a:r>
            <a:r>
              <a:rPr lang="it-IT" sz="1800" dirty="0" err="1" smtClean="0">
                <a:latin typeface="Georgia" pitchFamily="18" charset="0"/>
              </a:rPr>
              <a:t>Aquinum</a:t>
            </a:r>
            <a:r>
              <a:rPr lang="it-IT" sz="1800" dirty="0" smtClean="0">
                <a:latin typeface="Georgia" pitchFamily="18" charset="0"/>
              </a:rPr>
              <a:t> </a:t>
            </a:r>
            <a:endParaRPr lang="it-IT" sz="1800" dirty="0">
              <a:latin typeface="Georgia" pitchFamily="18" charset="0"/>
            </a:endParaRPr>
          </a:p>
          <a:p>
            <a:pPr marL="0" indent="0">
              <a:buNone/>
            </a:pPr>
            <a:r>
              <a:rPr lang="it-IT" sz="1800" dirty="0" smtClean="0">
                <a:latin typeface="Georgia" pitchFamily="18" charset="0"/>
              </a:rPr>
              <a:t>13:00: Pranzo </a:t>
            </a:r>
            <a:r>
              <a:rPr lang="it-IT" sz="1800" dirty="0">
                <a:latin typeface="Georgia" pitchFamily="18" charset="0"/>
              </a:rPr>
              <a:t>al sacco</a:t>
            </a:r>
          </a:p>
          <a:p>
            <a:pPr marL="0" indent="0">
              <a:buNone/>
            </a:pPr>
            <a:r>
              <a:rPr lang="it-IT" sz="1800" dirty="0" smtClean="0">
                <a:latin typeface="Georgia" pitchFamily="18" charset="0"/>
              </a:rPr>
              <a:t>15.00: visita all’anfiteatro e teatro romano di </a:t>
            </a:r>
            <a:r>
              <a:rPr lang="it-IT" sz="1800" dirty="0" err="1" smtClean="0">
                <a:latin typeface="Georgia" pitchFamily="18" charset="0"/>
              </a:rPr>
              <a:t>Casinum</a:t>
            </a:r>
            <a:r>
              <a:rPr lang="it-IT" sz="1800" dirty="0" smtClean="0">
                <a:latin typeface="Georgia" pitchFamily="18" charset="0"/>
              </a:rPr>
              <a:t> e la tomba di </a:t>
            </a:r>
            <a:r>
              <a:rPr lang="it-IT" sz="1800" dirty="0" err="1" smtClean="0">
                <a:latin typeface="Georgia" pitchFamily="18" charset="0"/>
              </a:rPr>
              <a:t>Ummidia</a:t>
            </a:r>
            <a:r>
              <a:rPr lang="it-IT" sz="1800" dirty="0" smtClean="0">
                <a:latin typeface="Georgia" pitchFamily="18" charset="0"/>
              </a:rPr>
              <a:t> </a:t>
            </a:r>
            <a:r>
              <a:rPr lang="it-IT" sz="1800" dirty="0" err="1" smtClean="0">
                <a:latin typeface="Georgia" pitchFamily="18" charset="0"/>
              </a:rPr>
              <a:t>Quadratilla</a:t>
            </a:r>
            <a:endParaRPr lang="it-IT" sz="1800" dirty="0" smtClean="0">
              <a:latin typeface="Georgia" pitchFamily="18" charset="0"/>
            </a:endParaRPr>
          </a:p>
          <a:p>
            <a:pPr marL="0" indent="0">
              <a:buNone/>
            </a:pPr>
            <a:r>
              <a:rPr lang="it-IT" sz="1800" dirty="0" smtClean="0">
                <a:latin typeface="Georgia" pitchFamily="18" charset="0"/>
              </a:rPr>
              <a:t>21.00: Cena </a:t>
            </a:r>
            <a:r>
              <a:rPr lang="it-IT" sz="1800" dirty="0">
                <a:latin typeface="Georgia" pitchFamily="18" charset="0"/>
              </a:rPr>
              <a:t>in hotel</a:t>
            </a:r>
          </a:p>
        </p:txBody>
      </p:sp>
      <p:pic>
        <p:nvPicPr>
          <p:cNvPr id="5122" name="Picture 2" descr="romanoimpero.com: CASINUM - CASSINO (Lazio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4810" y="214290"/>
            <a:ext cx="4595808" cy="3066657"/>
          </a:xfrm>
          <a:prstGeom prst="rect">
            <a:avLst/>
          </a:prstGeom>
          <a:noFill/>
        </p:spPr>
      </p:pic>
      <p:pic>
        <p:nvPicPr>
          <p:cNvPr id="5124" name="Picture 4" descr="La Via Latina | Le strade di Rom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3636" y="3357562"/>
            <a:ext cx="2833689" cy="1885692"/>
          </a:xfrm>
          <a:prstGeom prst="rect">
            <a:avLst/>
          </a:prstGeom>
          <a:noFill/>
        </p:spPr>
      </p:pic>
      <p:pic>
        <p:nvPicPr>
          <p:cNvPr id="5126" name="Picture 6" descr="Mausoleo di Ummidia Quadratilla - Wikipedi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4876" y="4500570"/>
            <a:ext cx="3112756" cy="207387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37115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xmlns="" id="{231BF440-39FA-4087-84CC-2EEC0BBDAF2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xmlns="" id="{F04E4CBA-303B-48BD-8451-C2701CB0EEB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4572000" cy="6858000"/>
          </a:xfrm>
          <a:custGeom>
            <a:avLst/>
            <a:gdLst>
              <a:gd name="connsiteX0" fmla="*/ 0 w 6096001"/>
              <a:gd name="connsiteY0" fmla="*/ 0 h 6858000"/>
              <a:gd name="connsiteX1" fmla="*/ 4883024 w 6096001"/>
              <a:gd name="connsiteY1" fmla="*/ 0 h 6858000"/>
              <a:gd name="connsiteX2" fmla="*/ 4946006 w 6096001"/>
              <a:gd name="connsiteY2" fmla="*/ 69271 h 6858000"/>
              <a:gd name="connsiteX3" fmla="*/ 6096001 w 6096001"/>
              <a:gd name="connsiteY3" fmla="*/ 3429000 h 6858000"/>
              <a:gd name="connsiteX4" fmla="*/ 4946006 w 6096001"/>
              <a:gd name="connsiteY4" fmla="*/ 6788730 h 6858000"/>
              <a:gd name="connsiteX5" fmla="*/ 4883024 w 6096001"/>
              <a:gd name="connsiteY5" fmla="*/ 6858000 h 6858000"/>
              <a:gd name="connsiteX6" fmla="*/ 0 w 60960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858000">
                <a:moveTo>
                  <a:pt x="0" y="0"/>
                </a:moveTo>
                <a:lnTo>
                  <a:pt x="4883024" y="0"/>
                </a:lnTo>
                <a:lnTo>
                  <a:pt x="4946006" y="69271"/>
                </a:lnTo>
                <a:cubicBezTo>
                  <a:pt x="5656532" y="929100"/>
                  <a:pt x="6096001" y="2116944"/>
                  <a:pt x="6096001" y="3429000"/>
                </a:cubicBezTo>
                <a:cubicBezTo>
                  <a:pt x="6096001" y="4741056"/>
                  <a:pt x="5656532" y="5928900"/>
                  <a:pt x="4946006" y="6788730"/>
                </a:cubicBezTo>
                <a:lnTo>
                  <a:pt x="4883024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xmlns="" id="{F6CA58B3-AFCC-4A40-9882-50D5080879B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4565499" cy="6858000"/>
          </a:xfrm>
          <a:custGeom>
            <a:avLst/>
            <a:gdLst>
              <a:gd name="connsiteX0" fmla="*/ 0 w 6087332"/>
              <a:gd name="connsiteY0" fmla="*/ 0 h 6858000"/>
              <a:gd name="connsiteX1" fmla="*/ 4874355 w 6087332"/>
              <a:gd name="connsiteY1" fmla="*/ 0 h 6858000"/>
              <a:gd name="connsiteX2" fmla="*/ 4937337 w 6087332"/>
              <a:gd name="connsiteY2" fmla="*/ 69271 h 6858000"/>
              <a:gd name="connsiteX3" fmla="*/ 6087332 w 6087332"/>
              <a:gd name="connsiteY3" fmla="*/ 3429000 h 6858000"/>
              <a:gd name="connsiteX4" fmla="*/ 4937337 w 6087332"/>
              <a:gd name="connsiteY4" fmla="*/ 6788730 h 6858000"/>
              <a:gd name="connsiteX5" fmla="*/ 4874355 w 6087332"/>
              <a:gd name="connsiteY5" fmla="*/ 6858000 h 6858000"/>
              <a:gd name="connsiteX6" fmla="*/ 0 w 6087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7332" h="6858000">
                <a:moveTo>
                  <a:pt x="0" y="0"/>
                </a:moveTo>
                <a:lnTo>
                  <a:pt x="4874355" y="0"/>
                </a:lnTo>
                <a:lnTo>
                  <a:pt x="4937337" y="69271"/>
                </a:lnTo>
                <a:cubicBezTo>
                  <a:pt x="5647863" y="929100"/>
                  <a:pt x="6087332" y="2116944"/>
                  <a:pt x="6087332" y="3429000"/>
                </a:cubicBezTo>
                <a:cubicBezTo>
                  <a:pt x="6087332" y="4741056"/>
                  <a:pt x="5647863" y="5928900"/>
                  <a:pt x="4937337" y="6788730"/>
                </a:cubicBezTo>
                <a:lnTo>
                  <a:pt x="4874355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9FEF8A1C-0820-9DEA-BB83-3B0082768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042" y="859536"/>
            <a:ext cx="3624601" cy="1243584"/>
          </a:xfrm>
        </p:spPr>
        <p:txBody>
          <a:bodyPr>
            <a:normAutofit/>
          </a:bodyPr>
          <a:lstStyle/>
          <a:p>
            <a:r>
              <a:rPr lang="it-IT" sz="3000" dirty="0">
                <a:solidFill>
                  <a:schemeClr val="accent2">
                    <a:lumMod val="75000"/>
                  </a:schemeClr>
                </a:solidFill>
                <a:latin typeface="Algerian" pitchFamily="82" charset="0"/>
              </a:rPr>
              <a:t>ITINERARIO</a:t>
            </a:r>
            <a:br>
              <a:rPr lang="it-IT" sz="3000" dirty="0">
                <a:solidFill>
                  <a:schemeClr val="accent2">
                    <a:lumMod val="75000"/>
                  </a:schemeClr>
                </a:solidFill>
                <a:latin typeface="Algerian" pitchFamily="82" charset="0"/>
              </a:rPr>
            </a:br>
            <a:r>
              <a:rPr lang="it-IT" sz="3000" dirty="0">
                <a:solidFill>
                  <a:schemeClr val="accent2">
                    <a:lumMod val="75000"/>
                  </a:schemeClr>
                </a:solidFill>
                <a:latin typeface="Algerian" pitchFamily="82" charset="0"/>
              </a:rPr>
              <a:t>TERZO GIORNO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75C56826-D4E5-42ED-8529-079651CB300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1152144"/>
            <a:ext cx="96012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xmlns="" id="{82095FCE-EF05-4443-B97A-85DEE3A5CA1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37158" y="2194560"/>
            <a:ext cx="3669030" cy="18288"/>
          </a:xfrm>
          <a:prstGeom prst="rect">
            <a:avLst/>
          </a:prstGeom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CA00AE6B-AA30-4CF8-BA6F-339B780AD76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37158" y="2194560"/>
            <a:ext cx="366903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FB80A613-3B3C-8A16-4D04-3EABAEAEF0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158" y="2357430"/>
            <a:ext cx="3624602" cy="366435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2000" dirty="0" smtClean="0">
                <a:latin typeface="Georgia" pitchFamily="18" charset="0"/>
              </a:rPr>
              <a:t>8.00: Colazione </a:t>
            </a:r>
            <a:r>
              <a:rPr lang="it-IT" sz="2000" dirty="0">
                <a:latin typeface="Georgia" pitchFamily="18" charset="0"/>
              </a:rPr>
              <a:t>in hotel </a:t>
            </a:r>
          </a:p>
          <a:p>
            <a:pPr marL="0" indent="0">
              <a:buNone/>
            </a:pPr>
            <a:r>
              <a:rPr lang="it-IT" sz="2000" dirty="0" smtClean="0">
                <a:latin typeface="Georgia" pitchFamily="18" charset="0"/>
              </a:rPr>
              <a:t>9.30. visita a Montecassino e a San Benedetto da Norcia, patrono d’Europa .</a:t>
            </a:r>
            <a:endParaRPr lang="it-IT" sz="2000" dirty="0">
              <a:latin typeface="Georgia" pitchFamily="18" charset="0"/>
            </a:endParaRPr>
          </a:p>
          <a:p>
            <a:pPr marL="0" indent="0">
              <a:buNone/>
            </a:pPr>
            <a:r>
              <a:rPr lang="it-IT" sz="2000" dirty="0" smtClean="0">
                <a:latin typeface="Georgia" pitchFamily="18" charset="0"/>
              </a:rPr>
              <a:t>13:00: Pranzo </a:t>
            </a:r>
            <a:r>
              <a:rPr lang="it-IT" sz="2000" dirty="0">
                <a:latin typeface="Georgia" pitchFamily="18" charset="0"/>
              </a:rPr>
              <a:t>in hotel </a:t>
            </a:r>
          </a:p>
          <a:p>
            <a:pPr marL="0" indent="0">
              <a:buNone/>
            </a:pPr>
            <a:r>
              <a:rPr lang="it-IT" sz="2000" dirty="0" smtClean="0">
                <a:latin typeface="Georgia" pitchFamily="18" charset="0"/>
              </a:rPr>
              <a:t>15.00:Visita al museo di Montecassino che raccoglie testimonianze storiche, artistiche  e archeologiche risalenti al XIX secolo.</a:t>
            </a:r>
          </a:p>
          <a:p>
            <a:pPr marL="0" indent="0">
              <a:buNone/>
            </a:pPr>
            <a:r>
              <a:rPr lang="it-IT" sz="2000" dirty="0" smtClean="0">
                <a:latin typeface="Georgia" pitchFamily="18" charset="0"/>
              </a:rPr>
              <a:t>20.00: Cena </a:t>
            </a:r>
            <a:r>
              <a:rPr lang="it-IT" sz="2000" dirty="0">
                <a:latin typeface="Georgia" pitchFamily="18" charset="0"/>
              </a:rPr>
              <a:t>in hotel</a:t>
            </a:r>
          </a:p>
        </p:txBody>
      </p:sp>
      <p:pic>
        <p:nvPicPr>
          <p:cNvPr id="4098" name="Picture 2" descr="Abbazia di Montecassino, la culla del monachesimo occidentale | Provincia  di Frosinon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2066" y="714356"/>
            <a:ext cx="3286148" cy="493533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96259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chemeClr val="accent2">
                    <a:lumMod val="75000"/>
                  </a:schemeClr>
                </a:solidFill>
                <a:latin typeface="Algerian" pitchFamily="82" charset="0"/>
              </a:rPr>
              <a:t>PREZZO DEL PACCHETTO</a:t>
            </a:r>
            <a:endParaRPr lang="it-IT" dirty="0">
              <a:solidFill>
                <a:schemeClr val="accent2">
                  <a:lumMod val="75000"/>
                </a:schemeClr>
              </a:solidFill>
              <a:latin typeface="Algerian" pitchFamily="82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3682752" cy="452596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it-IT" dirty="0" smtClean="0">
                <a:latin typeface="Georgia" pitchFamily="18" charset="0"/>
              </a:rPr>
              <a:t>PREZZO STIMATO</a:t>
            </a:r>
          </a:p>
          <a:p>
            <a:pPr marL="0" indent="0">
              <a:buNone/>
            </a:pPr>
            <a:r>
              <a:rPr lang="it-IT" dirty="0" smtClean="0">
                <a:latin typeface="Georgia" pitchFamily="18" charset="0"/>
              </a:rPr>
              <a:t>- 2 notti in hotel: 80€</a:t>
            </a:r>
          </a:p>
          <a:p>
            <a:pPr marL="0" indent="0">
              <a:buNone/>
            </a:pPr>
            <a:r>
              <a:rPr lang="it-IT" dirty="0" smtClean="0">
                <a:latin typeface="Georgia" pitchFamily="18" charset="0"/>
              </a:rPr>
              <a:t>- Guida turistica: 20€</a:t>
            </a:r>
          </a:p>
          <a:p>
            <a:pPr marL="0" indent="0">
              <a:buNone/>
            </a:pPr>
            <a:r>
              <a:rPr lang="it-IT" dirty="0" smtClean="0">
                <a:latin typeface="Georgia" pitchFamily="18" charset="0"/>
              </a:rPr>
              <a:t>- Visita a Montecassino: 8€</a:t>
            </a:r>
          </a:p>
          <a:p>
            <a:pPr marL="0" indent="0">
              <a:buNone/>
            </a:pPr>
            <a:r>
              <a:rPr lang="it-IT" dirty="0" smtClean="0">
                <a:latin typeface="Georgia" pitchFamily="18" charset="0"/>
              </a:rPr>
              <a:t>- Pranzo al sacco: 4€</a:t>
            </a:r>
          </a:p>
          <a:p>
            <a:pPr marL="0" indent="0">
              <a:buNone/>
            </a:pPr>
            <a:r>
              <a:rPr lang="it-IT" dirty="0" smtClean="0">
                <a:latin typeface="Georgia" pitchFamily="18" charset="0"/>
              </a:rPr>
              <a:t>- Visita a Museo </a:t>
            </a:r>
            <a:r>
              <a:rPr lang="it-IT" dirty="0" err="1" smtClean="0">
                <a:latin typeface="Georgia" pitchFamily="18" charset="0"/>
              </a:rPr>
              <a:t>G.Carettoni</a:t>
            </a:r>
            <a:r>
              <a:rPr lang="it-IT" dirty="0" smtClean="0">
                <a:latin typeface="Georgia" pitchFamily="18" charset="0"/>
              </a:rPr>
              <a:t>: 8€</a:t>
            </a:r>
          </a:p>
          <a:p>
            <a:pPr marL="0" indent="0">
              <a:buNone/>
            </a:pPr>
            <a:r>
              <a:rPr lang="it-IT" dirty="0" smtClean="0">
                <a:latin typeface="Georgia" pitchFamily="18" charset="0"/>
              </a:rPr>
              <a:t>120€</a:t>
            </a:r>
          </a:p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4932040" y="1439095"/>
            <a:ext cx="2880320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>
                <a:latin typeface="Georgia" pitchFamily="18" charset="0"/>
              </a:rPr>
              <a:t>IL PREZZO NON COMPRENDE:</a:t>
            </a:r>
          </a:p>
          <a:p>
            <a:r>
              <a:rPr lang="it-IT" sz="2800" dirty="0" smtClean="0">
                <a:latin typeface="Georgia" pitchFamily="18" charset="0"/>
              </a:rPr>
              <a:t>- Trasporto, da concordare in un secondo momento</a:t>
            </a:r>
          </a:p>
          <a:p>
            <a:endParaRPr lang="it-IT" sz="2400" dirty="0" smtClean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92017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it-IT" dirty="0" smtClean="0">
                <a:solidFill>
                  <a:schemeClr val="accent2">
                    <a:lumMod val="75000"/>
                  </a:schemeClr>
                </a:solidFill>
                <a:latin typeface="Algerian" pitchFamily="82" charset="0"/>
              </a:rPr>
              <a:t>COME PUBBLICIZZARE IL NOSTRO PACCHETTO?</a:t>
            </a:r>
            <a:endParaRPr lang="it-IT" dirty="0">
              <a:solidFill>
                <a:schemeClr val="accent2">
                  <a:lumMod val="75000"/>
                </a:schemeClr>
              </a:solidFill>
              <a:latin typeface="Algerian" pitchFamily="82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39552" y="1916833"/>
            <a:ext cx="8229600" cy="2808312"/>
          </a:xfrm>
          <a:ln w="57150">
            <a:solidFill>
              <a:schemeClr val="tx1"/>
            </a:solidFill>
          </a:ln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it-IT" dirty="0" smtClean="0">
                <a:latin typeface="Georgia" pitchFamily="18" charset="0"/>
              </a:rPr>
              <a:t>Al fine di promuovere il pacchetto proposto e diffonderlo nelle scuole italiane, il mezzo che abbiamo deciso di utilizzare è la posta elettronica.</a:t>
            </a:r>
          </a:p>
          <a:p>
            <a:pPr marL="0" indent="0">
              <a:buNone/>
            </a:pPr>
            <a:r>
              <a:rPr lang="it-IT" dirty="0" smtClean="0">
                <a:latin typeface="Georgia" pitchFamily="18" charset="0"/>
              </a:rPr>
              <a:t>Inviare quindi in formato di posta elettronica la brochure alle scuole interessate.</a:t>
            </a:r>
          </a:p>
        </p:txBody>
      </p:sp>
    </p:spTree>
    <p:extLst>
      <p:ext uri="{BB962C8B-B14F-4D97-AF65-F5344CB8AC3E}">
        <p14:creationId xmlns:p14="http://schemas.microsoft.com/office/powerpoint/2010/main" val="475630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chemeClr val="accent2">
                    <a:lumMod val="75000"/>
                  </a:schemeClr>
                </a:solidFill>
                <a:latin typeface="Algerian" pitchFamily="82" charset="0"/>
              </a:rPr>
              <a:t>APPRENDIMENTO INDIVIDUALE</a:t>
            </a:r>
            <a:endParaRPr lang="it-IT" dirty="0">
              <a:solidFill>
                <a:schemeClr val="accent2">
                  <a:lumMod val="75000"/>
                </a:schemeClr>
              </a:solidFill>
              <a:latin typeface="Algerian" pitchFamily="82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0034" y="1571612"/>
            <a:ext cx="8229600" cy="4525963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it-IT" dirty="0" smtClean="0">
                <a:latin typeface="Georgia" pitchFamily="18" charset="0"/>
              </a:rPr>
              <a:t>Arricchimento del bagaglio culturale e tecnico</a:t>
            </a:r>
          </a:p>
          <a:p>
            <a:pPr marL="514350" indent="-514350">
              <a:buAutoNum type="arabicPeriod"/>
            </a:pPr>
            <a:r>
              <a:rPr lang="it-IT" dirty="0" smtClean="0">
                <a:latin typeface="Georgia" pitchFamily="18" charset="0"/>
              </a:rPr>
              <a:t>Saper confrontare le proprie idee e svilupparle collettivamente</a:t>
            </a:r>
          </a:p>
          <a:p>
            <a:pPr marL="514350" indent="-514350">
              <a:buAutoNum type="arabicPeriod"/>
            </a:pPr>
            <a:r>
              <a:rPr lang="it-IT" dirty="0" smtClean="0">
                <a:latin typeface="Georgia" pitchFamily="18" charset="0"/>
              </a:rPr>
              <a:t>Condivisione del proprio pensiero con i componenti del gruppo </a:t>
            </a:r>
          </a:p>
          <a:p>
            <a:pPr marL="514350" indent="-514350">
              <a:buNone/>
            </a:pPr>
            <a:r>
              <a:rPr lang="it-IT" dirty="0" smtClean="0">
                <a:latin typeface="Georgia" pitchFamily="18" charset="0"/>
              </a:rPr>
              <a:t>4.  Riuscire a sviluppare i punti presi in considerazione inizialmente </a:t>
            </a:r>
          </a:p>
          <a:p>
            <a:pPr>
              <a:buNone/>
            </a:pPr>
            <a:endParaRPr lang="it-IT" dirty="0" smtClean="0"/>
          </a:p>
          <a:p>
            <a:pPr>
              <a:buNone/>
            </a:pP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it-IT" dirty="0" smtClean="0">
                <a:solidFill>
                  <a:schemeClr val="accent2">
                    <a:lumMod val="75000"/>
                  </a:schemeClr>
                </a:solidFill>
                <a:latin typeface="Algerian" pitchFamily="82" charset="0"/>
              </a:rPr>
              <a:t>APPRENDIMENTO </a:t>
            </a:r>
            <a:r>
              <a:rPr lang="it-IT" dirty="0" err="1" smtClean="0">
                <a:solidFill>
                  <a:schemeClr val="accent2">
                    <a:lumMod val="75000"/>
                  </a:schemeClr>
                </a:solidFill>
                <a:latin typeface="Algerian" pitchFamily="82" charset="0"/>
              </a:rPr>
              <a:t>DI</a:t>
            </a:r>
            <a:r>
              <a:rPr lang="it-IT" dirty="0" smtClean="0">
                <a:solidFill>
                  <a:schemeClr val="accent2">
                    <a:lumMod val="75000"/>
                  </a:schemeClr>
                </a:solidFill>
                <a:latin typeface="Algerian" pitchFamily="82" charset="0"/>
              </a:rPr>
              <a:t> SOTTOGRUPPO</a:t>
            </a:r>
            <a:endParaRPr lang="it-IT" dirty="0">
              <a:solidFill>
                <a:schemeClr val="accent2">
                  <a:lumMod val="75000"/>
                </a:schemeClr>
              </a:solidFill>
              <a:latin typeface="Algerian" pitchFamily="82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28596" y="1785926"/>
            <a:ext cx="8229600" cy="4525963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it-IT" dirty="0" smtClean="0">
                <a:latin typeface="Georgia" pitchFamily="18" charset="0"/>
              </a:rPr>
              <a:t>Durante la creazione del lavoro il gruppo ha appreso:</a:t>
            </a:r>
            <a:br>
              <a:rPr lang="it-IT" dirty="0" smtClean="0">
                <a:latin typeface="Georgia" pitchFamily="18" charset="0"/>
              </a:rPr>
            </a:br>
            <a:r>
              <a:rPr lang="it-IT" dirty="0" smtClean="0">
                <a:latin typeface="Georgia" pitchFamily="18" charset="0"/>
              </a:rPr>
              <a:t>1. conoscere il territorio e le diverse metodologie per valorizzarlo</a:t>
            </a:r>
          </a:p>
          <a:p>
            <a:pPr>
              <a:buNone/>
            </a:pPr>
            <a:r>
              <a:rPr lang="it-IT" dirty="0" smtClean="0">
                <a:latin typeface="Georgia" pitchFamily="18" charset="0"/>
              </a:rPr>
              <a:t>2. Promuovere il territorio</a:t>
            </a:r>
          </a:p>
          <a:p>
            <a:pPr>
              <a:buNone/>
            </a:pPr>
            <a:r>
              <a:rPr lang="it-IT" dirty="0" smtClean="0">
                <a:latin typeface="Georgia" pitchFamily="18" charset="0"/>
              </a:rPr>
              <a:t>3. Saper ricercare le informazioni</a:t>
            </a:r>
          </a:p>
          <a:p>
            <a:pPr>
              <a:buNone/>
            </a:pPr>
            <a:r>
              <a:rPr lang="it-IT" dirty="0" smtClean="0">
                <a:latin typeface="Georgia" pitchFamily="18" charset="0"/>
              </a:rPr>
              <a:t>4. Saper lavorare in gruppo confrontando le idee</a:t>
            </a:r>
          </a:p>
          <a:p>
            <a:pPr>
              <a:buNone/>
            </a:pPr>
            <a:r>
              <a:rPr lang="it-IT" dirty="0" smtClean="0">
                <a:latin typeface="Georgia" pitchFamily="18" charset="0"/>
              </a:rPr>
              <a:t>5. Sensibilizzare la comunità alle conoscenze del territorio</a:t>
            </a:r>
          </a:p>
          <a:p>
            <a:pPr>
              <a:buNone/>
            </a:pPr>
            <a:r>
              <a:rPr lang="it-IT" dirty="0" smtClean="0">
                <a:latin typeface="Georgia" pitchFamily="18" charset="0"/>
              </a:rPr>
              <a:t>6. Conoscere la metodologia per la realizzazione di un progetto</a:t>
            </a:r>
            <a:endParaRPr lang="it-IT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</TotalTime>
  <Words>835</Words>
  <Application>Microsoft Office PowerPoint</Application>
  <PresentationFormat>Presentazione su schermo (4:3)</PresentationFormat>
  <Paragraphs>106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17</vt:i4>
      </vt:variant>
    </vt:vector>
  </HeadingPairs>
  <TitlesOfParts>
    <vt:vector size="18" baseType="lpstr">
      <vt:lpstr>Tema di Office</vt:lpstr>
      <vt:lpstr>GRUPPO  ARCHEOLOGIA </vt:lpstr>
      <vt:lpstr>Presentazione standard di PowerPoint</vt:lpstr>
      <vt:lpstr>OBIETTIVO</vt:lpstr>
      <vt:lpstr>Presentazione standard di PowerPoint</vt:lpstr>
      <vt:lpstr>ANALISI</vt:lpstr>
      <vt:lpstr>ANALISI</vt:lpstr>
      <vt:lpstr>BENCHMARKING</vt:lpstr>
      <vt:lpstr>BENCHMARKING</vt:lpstr>
      <vt:lpstr>PROGETTAZIONE</vt:lpstr>
      <vt:lpstr>PROGETTAZIONE</vt:lpstr>
      <vt:lpstr>ITINERARIO PRIMO GIORNO</vt:lpstr>
      <vt:lpstr>ITINERARIO SECONDO GIORNO</vt:lpstr>
      <vt:lpstr>ITINERARIO TERZO GIORNO</vt:lpstr>
      <vt:lpstr>PREZZO DEL PACCHETTO</vt:lpstr>
      <vt:lpstr>COME PUBBLICIZZARE IL NOSTRO PACCHETTO?</vt:lpstr>
      <vt:lpstr>APPRENDIMENTO INDIVIDUALE</vt:lpstr>
      <vt:lpstr>APPRENDIMENTO DI SOTTOGRUPPO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Gruppo Archeologia</dc:title>
  <dc:creator>Mediacom 34</dc:creator>
  <cp:lastModifiedBy>Renato Di Gregorio</cp:lastModifiedBy>
  <cp:revision>59</cp:revision>
  <dcterms:created xsi:type="dcterms:W3CDTF">2024-01-08T12:22:52Z</dcterms:created>
  <dcterms:modified xsi:type="dcterms:W3CDTF">2024-01-30T18:15:19Z</dcterms:modified>
</cp:coreProperties>
</file>