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1" r:id="rId4"/>
    <p:sldId id="262" r:id="rId5"/>
    <p:sldId id="267" r:id="rId6"/>
    <p:sldId id="268" r:id="rId7"/>
    <p:sldId id="263" r:id="rId8"/>
    <p:sldId id="269" r:id="rId9"/>
    <p:sldId id="272" r:id="rId10"/>
    <p:sldId id="264" r:id="rId11"/>
    <p:sldId id="271" r:id="rId12"/>
    <p:sldId id="265" r:id="rId13"/>
    <p:sldId id="266" r:id="rId14"/>
    <p:sldId id="27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Stile chiaro 3 - Color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4723" autoAdjust="0"/>
  </p:normalViewPr>
  <p:slideViewPr>
    <p:cSldViewPr snapToGrid="0">
      <p:cViewPr varScale="1">
        <p:scale>
          <a:sx n="61" d="100"/>
          <a:sy n="61" d="100"/>
        </p:scale>
        <p:origin x="-39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di silvestro" userId="3976f677d84476e8" providerId="LiveId" clId="{9785B550-EB52-4B9D-BDAB-F143379AFCB6}"/>
    <pc:docChg chg="undo custSel modSld">
      <pc:chgData name="martina di silvestro" userId="3976f677d84476e8" providerId="LiveId" clId="{9785B550-EB52-4B9D-BDAB-F143379AFCB6}" dt="2024-01-29T20:44:00.579" v="1536" actId="20577"/>
      <pc:docMkLst>
        <pc:docMk/>
      </pc:docMkLst>
      <pc:sldChg chg="addSp modSp mod">
        <pc:chgData name="martina di silvestro" userId="3976f677d84476e8" providerId="LiveId" clId="{9785B550-EB52-4B9D-BDAB-F143379AFCB6}" dt="2024-01-29T20:44:00.579" v="1536" actId="20577"/>
        <pc:sldMkLst>
          <pc:docMk/>
          <pc:sldMk cId="1313708284" sldId="264"/>
        </pc:sldMkLst>
        <pc:spChg chg="mod">
          <ac:chgData name="martina di silvestro" userId="3976f677d84476e8" providerId="LiveId" clId="{9785B550-EB52-4B9D-BDAB-F143379AFCB6}" dt="2024-01-29T20:44:00.579" v="1536" actId="20577"/>
          <ac:spMkLst>
            <pc:docMk/>
            <pc:sldMk cId="1313708284" sldId="264"/>
            <ac:spMk id="3" creationId="{6074F9FA-B90A-4B75-94F6-8ECF8BE23A16}"/>
          </ac:spMkLst>
        </pc:spChg>
        <pc:picChg chg="add mod">
          <ac:chgData name="martina di silvestro" userId="3976f677d84476e8" providerId="LiveId" clId="{9785B550-EB52-4B9D-BDAB-F143379AFCB6}" dt="2024-01-29T20:42:42.463" v="1498" actId="14100"/>
          <ac:picMkLst>
            <pc:docMk/>
            <pc:sldMk cId="1313708284" sldId="264"/>
            <ac:picMk id="1026" creationId="{16C00A25-51DE-D470-3C7F-3B7F4B4831F2}"/>
          </ac:picMkLst>
        </pc:picChg>
        <pc:picChg chg="add mod">
          <ac:chgData name="martina di silvestro" userId="3976f677d84476e8" providerId="LiveId" clId="{9785B550-EB52-4B9D-BDAB-F143379AFCB6}" dt="2024-01-29T20:42:35.470" v="1496" actId="1076"/>
          <ac:picMkLst>
            <pc:docMk/>
            <pc:sldMk cId="1313708284" sldId="264"/>
            <ac:picMk id="1028" creationId="{05A20FE2-7F86-8248-D79A-6CE216D80C7A}"/>
          </ac:picMkLst>
        </pc:picChg>
        <pc:picChg chg="add mod">
          <ac:chgData name="martina di silvestro" userId="3976f677d84476e8" providerId="LiveId" clId="{9785B550-EB52-4B9D-BDAB-F143379AFCB6}" dt="2024-01-29T20:42:33.568" v="1495" actId="1076"/>
          <ac:picMkLst>
            <pc:docMk/>
            <pc:sldMk cId="1313708284" sldId="264"/>
            <ac:picMk id="1030" creationId="{7E9583F7-362D-B277-D983-5DFC5C508DFA}"/>
          </ac:picMkLst>
        </pc:picChg>
      </pc:sldChg>
      <pc:sldChg chg="addSp delSp modSp mod">
        <pc:chgData name="martina di silvestro" userId="3976f677d84476e8" providerId="LiveId" clId="{9785B550-EB52-4B9D-BDAB-F143379AFCB6}" dt="2024-01-29T20:29:41.855" v="1432" actId="1076"/>
        <pc:sldMkLst>
          <pc:docMk/>
          <pc:sldMk cId="440892004" sldId="266"/>
        </pc:sldMkLst>
        <pc:spChg chg="mod">
          <ac:chgData name="martina di silvestro" userId="3976f677d84476e8" providerId="LiveId" clId="{9785B550-EB52-4B9D-BDAB-F143379AFCB6}" dt="2024-01-29T15:17:28.178" v="979" actId="1076"/>
          <ac:spMkLst>
            <pc:docMk/>
            <pc:sldMk cId="440892004" sldId="266"/>
            <ac:spMk id="3" creationId="{00000000-0000-0000-0000-000000000000}"/>
          </ac:spMkLst>
        </pc:spChg>
        <pc:spChg chg="del mod">
          <ac:chgData name="martina di silvestro" userId="3976f677d84476e8" providerId="LiveId" clId="{9785B550-EB52-4B9D-BDAB-F143379AFCB6}" dt="2024-01-29T15:17:15.507" v="974"/>
          <ac:spMkLst>
            <pc:docMk/>
            <pc:sldMk cId="440892004" sldId="266"/>
            <ac:spMk id="4" creationId="{2DC44F01-971C-B7E1-0E56-6FC61943CDDD}"/>
          </ac:spMkLst>
        </pc:spChg>
        <pc:spChg chg="add del mod">
          <ac:chgData name="martina di silvestro" userId="3976f677d84476e8" providerId="LiveId" clId="{9785B550-EB52-4B9D-BDAB-F143379AFCB6}" dt="2024-01-29T20:25:28.309" v="1213"/>
          <ac:spMkLst>
            <pc:docMk/>
            <pc:sldMk cId="440892004" sldId="266"/>
            <ac:spMk id="4" creationId="{7E3D666B-58AE-DBE0-059E-E8285D08BE56}"/>
          </ac:spMkLst>
        </pc:spChg>
        <pc:spChg chg="mod">
          <ac:chgData name="martina di silvestro" userId="3976f677d84476e8" providerId="LiveId" clId="{9785B550-EB52-4B9D-BDAB-F143379AFCB6}" dt="2024-01-29T15:17:32.183" v="980" actId="14100"/>
          <ac:spMkLst>
            <pc:docMk/>
            <pc:sldMk cId="440892004" sldId="266"/>
            <ac:spMk id="5" creationId="{336A301C-E208-CC9E-AF27-EEA9FC7446E6}"/>
          </ac:spMkLst>
        </pc:spChg>
        <pc:spChg chg="mod">
          <ac:chgData name="martina di silvestro" userId="3976f677d84476e8" providerId="LiveId" clId="{9785B550-EB52-4B9D-BDAB-F143379AFCB6}" dt="2024-01-29T15:20:23" v="1209" actId="20577"/>
          <ac:spMkLst>
            <pc:docMk/>
            <pc:sldMk cId="440892004" sldId="266"/>
            <ac:spMk id="6" creationId="{6FBC622A-8A1C-86A4-C524-5F38D63D8F2A}"/>
          </ac:spMkLst>
        </pc:spChg>
        <pc:spChg chg="add mod">
          <ac:chgData name="martina di silvestro" userId="3976f677d84476e8" providerId="LiveId" clId="{9785B550-EB52-4B9D-BDAB-F143379AFCB6}" dt="2024-01-29T15:20:26.312" v="1210" actId="1076"/>
          <ac:spMkLst>
            <pc:docMk/>
            <pc:sldMk cId="440892004" sldId="266"/>
            <ac:spMk id="7" creationId="{97548AD7-3DF9-6186-E942-2419A30CE6E8}"/>
          </ac:spMkLst>
        </pc:spChg>
        <pc:spChg chg="add mod">
          <ac:chgData name="martina di silvestro" userId="3976f677d84476e8" providerId="LiveId" clId="{9785B550-EB52-4B9D-BDAB-F143379AFCB6}" dt="2024-01-29T20:29:34.449" v="1430" actId="1076"/>
          <ac:spMkLst>
            <pc:docMk/>
            <pc:sldMk cId="440892004" sldId="266"/>
            <ac:spMk id="8" creationId="{49E86273-FEDC-DC41-B6AE-F7C7281FB532}"/>
          </ac:spMkLst>
        </pc:spChg>
        <pc:spChg chg="add mod">
          <ac:chgData name="martina di silvestro" userId="3976f677d84476e8" providerId="LiveId" clId="{9785B550-EB52-4B9D-BDAB-F143379AFCB6}" dt="2024-01-29T20:29:41.855" v="1432" actId="1076"/>
          <ac:spMkLst>
            <pc:docMk/>
            <pc:sldMk cId="440892004" sldId="266"/>
            <ac:spMk id="9" creationId="{EA1449C6-622A-7DDA-9E78-6714995D619E}"/>
          </ac:spMkLst>
        </pc:spChg>
      </pc:sldChg>
      <pc:sldChg chg="modSp mod">
        <pc:chgData name="martina di silvestro" userId="3976f677d84476e8" providerId="LiveId" clId="{9785B550-EB52-4B9D-BDAB-F143379AFCB6}" dt="2024-01-29T20:32:35.080" v="1433" actId="20577"/>
        <pc:sldMkLst>
          <pc:docMk/>
          <pc:sldMk cId="0" sldId="269"/>
        </pc:sldMkLst>
        <pc:spChg chg="mod">
          <ac:chgData name="martina di silvestro" userId="3976f677d84476e8" providerId="LiveId" clId="{9785B550-EB52-4B9D-BDAB-F143379AFCB6}" dt="2024-01-29T20:32:35.080" v="1433" actId="20577"/>
          <ac:spMkLst>
            <pc:docMk/>
            <pc:sldMk cId="0" sldId="269"/>
            <ac:spMk id="11" creationId="{D9A2FCDB-FCF6-F36E-B39F-78B1132827E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75820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372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67519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743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018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889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64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3515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11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936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505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1ED0CBA-AE2D-4F83-9C50-E35B9BE695DD}" type="datetimeFigureOut">
              <a:rPr lang="it-IT" smtClean="0"/>
              <a:pPr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CD954C-06D9-463E-9EFC-63F314C9A70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6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afrancigenasud.it/" TargetMode="External"/><Relationship Id="rId2" Type="http://schemas.openxmlformats.org/officeDocument/2006/relationships/hyperlink" Target="https://www.camminodibenedetto.it/percorso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aliadeicammini.it/cammini/lazio/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www.quotidiano.net/itinerari/cammini-lazio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visitlazio.com/cammini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459604957460878/user/1145747202/?__cft__%5b0%5d=AZXhCYaTxgZE2d3XgSc3Cxa-SNNsDVpKZ5alqFBvAFmLmyMGuueOBUOEdkjb0jsXwKL23wySohdtIhy402NXRHNabO_pSuwCnlryu2AvccFR9mbf-p_Ry8YiYSsW1v719s-J23xl9SKijcqb4BmizIx3QpLXzqY8Cxw-QTNx2rpvmeBAEP8_mOUNfPBunoRMoY4&amp;__tn__=-%5dK-R" TargetMode="External"/><Relationship Id="rId2" Type="http://schemas.openxmlformats.org/officeDocument/2006/relationships/hyperlink" Target="http://www.viefrancigene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viefrancigene.org/it/resource/statictrack/da-formello-a-roma-tappa-23-in-bici/" TargetMode="External"/><Relationship Id="rId5" Type="http://schemas.openxmlformats.org/officeDocument/2006/relationships/hyperlink" Target="https://www.camminodibenedetto.it/wp-content/uploads/2022/11/marchi_carlesso.pdf" TargetMode="External"/><Relationship Id="rId4" Type="http://schemas.openxmlformats.org/officeDocument/2006/relationships/hyperlink" Target="https://youtu.be/clHrK6Iy-j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6E79D860-A022-E329-EEA9-ACC723831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283" y="1381670"/>
            <a:ext cx="4728203" cy="18669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9182AC42-B20E-1341-5673-E4EC5ACF5F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363" y="3251200"/>
            <a:ext cx="4106354" cy="223361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C37C36BB-ECD6-2D7F-21AA-F63CCF2F6BF0}"/>
              </a:ext>
            </a:extLst>
          </p:cNvPr>
          <p:cNvSpPr txBox="1"/>
          <p:nvPr/>
        </p:nvSpPr>
        <p:spPr>
          <a:xfrm>
            <a:off x="6502400" y="1930400"/>
            <a:ext cx="19704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>
                <a:latin typeface="Baskerville Old Face" panose="02020602080505020303" pitchFamily="18" charset="0"/>
              </a:rPr>
              <a:t>WALK</a:t>
            </a:r>
            <a:r>
              <a:rPr lang="it-IT" dirty="0"/>
              <a:t>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C9595E68-973F-646F-5A0C-15E20F7E1176}"/>
              </a:ext>
            </a:extLst>
          </p:cNvPr>
          <p:cNvSpPr txBox="1"/>
          <p:nvPr/>
        </p:nvSpPr>
        <p:spPr>
          <a:xfrm>
            <a:off x="8472811" y="2552700"/>
            <a:ext cx="236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askerville Old Face" panose="02020602080505020303" pitchFamily="18" charset="0"/>
              </a:rPr>
              <a:t>TOGETHER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B92BEF13-C264-2D4D-CEF3-520D7942FF87}"/>
              </a:ext>
            </a:extLst>
          </p:cNvPr>
          <p:cNvSpPr txBox="1"/>
          <p:nvPr/>
        </p:nvSpPr>
        <p:spPr>
          <a:xfrm>
            <a:off x="2224501" y="3450177"/>
            <a:ext cx="311976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100" dirty="0">
                <a:latin typeface="Bahnschrift Light" panose="020B0502040204020203" pitchFamily="34" charset="0"/>
              </a:rPr>
              <a:t>Di Silvestro Martina </a:t>
            </a:r>
            <a:r>
              <a:rPr lang="it-IT" sz="1100" dirty="0" smtClean="0">
                <a:latin typeface="Bahnschrift Light" panose="020B0502040204020203" pitchFamily="34" charset="0"/>
              </a:rPr>
              <a:t>: comune di Cassino </a:t>
            </a:r>
            <a:endParaRPr lang="it-IT" sz="1100" dirty="0">
              <a:latin typeface="Bahnschrift Light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100" dirty="0">
                <a:latin typeface="Bahnschrift Light" panose="020B0502040204020203" pitchFamily="34" charset="0"/>
              </a:rPr>
              <a:t>Risi </a:t>
            </a:r>
            <a:r>
              <a:rPr lang="it-IT" sz="1100" dirty="0" smtClean="0">
                <a:latin typeface="Bahnschrift Light" panose="020B0502040204020203" pitchFamily="34" charset="0"/>
              </a:rPr>
              <a:t>Rossella: comune di Villa  santa Lucia</a:t>
            </a:r>
            <a:endParaRPr lang="it-IT" sz="1100" dirty="0">
              <a:latin typeface="Bahnschrift Light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100" dirty="0" err="1">
                <a:latin typeface="Bahnschrift Light" panose="020B0502040204020203" pitchFamily="34" charset="0"/>
              </a:rPr>
              <a:t>Perroni</a:t>
            </a:r>
            <a:r>
              <a:rPr lang="it-IT" sz="1100" dirty="0">
                <a:latin typeface="Bahnschrift Light" panose="020B0502040204020203" pitchFamily="34" charset="0"/>
              </a:rPr>
              <a:t> </a:t>
            </a:r>
            <a:r>
              <a:rPr lang="it-IT" sz="1100" dirty="0" smtClean="0">
                <a:latin typeface="Bahnschrift Light" panose="020B0502040204020203" pitchFamily="34" charset="0"/>
              </a:rPr>
              <a:t>Giada: comune di Cassino</a:t>
            </a:r>
            <a:endParaRPr lang="it-IT" sz="1100" dirty="0">
              <a:latin typeface="Bahnschrift Light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100" dirty="0">
                <a:latin typeface="Bahnschrift Light" panose="020B0502040204020203" pitchFamily="34" charset="0"/>
              </a:rPr>
              <a:t>Raia </a:t>
            </a:r>
            <a:r>
              <a:rPr lang="it-IT" sz="1100" dirty="0" smtClean="0">
                <a:latin typeface="Bahnschrift Light" panose="020B0502040204020203" pitchFamily="34" charset="0"/>
              </a:rPr>
              <a:t>Michele: comune di Sant’Elia Fiumerapido</a:t>
            </a:r>
            <a:endParaRPr lang="it-IT" sz="1100" dirty="0">
              <a:latin typeface="Bahnschrift Light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100" dirty="0">
                <a:latin typeface="Bahnschrift Light" panose="020B0502040204020203" pitchFamily="34" charset="0"/>
              </a:rPr>
              <a:t>Villani </a:t>
            </a:r>
            <a:r>
              <a:rPr lang="it-IT" sz="1100" dirty="0" err="1" smtClean="0">
                <a:latin typeface="Bahnschrift Light" panose="020B0502040204020203" pitchFamily="34" charset="0"/>
              </a:rPr>
              <a:t>Mariagiulia</a:t>
            </a:r>
            <a:r>
              <a:rPr lang="it-IT" sz="1100" dirty="0" smtClean="0">
                <a:latin typeface="Bahnschrift Light" panose="020B0502040204020203" pitchFamily="34" charset="0"/>
              </a:rPr>
              <a:t>: comune di </a:t>
            </a:r>
            <a:r>
              <a:rPr lang="it-IT" sz="1100" dirty="0">
                <a:latin typeface="Bahnschrift Light" panose="020B0502040204020203" pitchFamily="34" charset="0"/>
              </a:rPr>
              <a:t>P</a:t>
            </a:r>
            <a:r>
              <a:rPr lang="it-IT" sz="1100" dirty="0" smtClean="0">
                <a:latin typeface="Bahnschrift Light" panose="020B0502040204020203" pitchFamily="34" charset="0"/>
              </a:rPr>
              <a:t>iedimonte</a:t>
            </a:r>
            <a:endParaRPr lang="it-IT" sz="1100" dirty="0">
              <a:latin typeface="Bahnschrift Light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100" dirty="0">
                <a:latin typeface="Bahnschrift Light" panose="020B0502040204020203" pitchFamily="34" charset="0"/>
              </a:rPr>
              <a:t>Evangelista </a:t>
            </a:r>
            <a:r>
              <a:rPr lang="it-IT" sz="1100" dirty="0" smtClean="0">
                <a:latin typeface="Bahnschrift Light" panose="020B0502040204020203" pitchFamily="34" charset="0"/>
              </a:rPr>
              <a:t>Alessandro: comune di Cassino </a:t>
            </a:r>
            <a:endParaRPr lang="it-IT" sz="1100" dirty="0">
              <a:latin typeface="Bahnschrift Light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100" dirty="0" err="1">
                <a:latin typeface="Bahnschrift Light" panose="020B0502040204020203" pitchFamily="34" charset="0"/>
              </a:rPr>
              <a:t>Kaur</a:t>
            </a:r>
            <a:r>
              <a:rPr lang="it-IT" sz="1100" dirty="0">
                <a:latin typeface="Bahnschrift Light" panose="020B0502040204020203" pitchFamily="34" charset="0"/>
              </a:rPr>
              <a:t> </a:t>
            </a:r>
            <a:r>
              <a:rPr lang="it-IT" sz="1100" dirty="0" err="1" smtClean="0">
                <a:latin typeface="Bahnschrift Light" panose="020B0502040204020203" pitchFamily="34" charset="0"/>
              </a:rPr>
              <a:t>Ramneet</a:t>
            </a:r>
            <a:r>
              <a:rPr lang="it-IT" sz="1100" dirty="0" smtClean="0">
                <a:latin typeface="Bahnschrift Light" panose="020B0502040204020203" pitchFamily="34" charset="0"/>
              </a:rPr>
              <a:t>: comune di Roccasecca</a:t>
            </a:r>
            <a:endParaRPr lang="it-IT" sz="1100" dirty="0">
              <a:latin typeface="Bahnschrift Light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100" dirty="0" err="1">
                <a:latin typeface="Bahnschrift Light" panose="020B0502040204020203" pitchFamily="34" charset="0"/>
              </a:rPr>
              <a:t>Dusmet</a:t>
            </a:r>
            <a:r>
              <a:rPr lang="it-IT" sz="1100" dirty="0">
                <a:latin typeface="Bahnschrift Light" panose="020B0502040204020203" pitchFamily="34" charset="0"/>
              </a:rPr>
              <a:t> </a:t>
            </a:r>
            <a:r>
              <a:rPr lang="it-IT" sz="1100" dirty="0" smtClean="0">
                <a:latin typeface="Bahnschrift Light" panose="020B0502040204020203" pitchFamily="34" charset="0"/>
              </a:rPr>
              <a:t>Noemi:  comune di Cervaro</a:t>
            </a:r>
            <a:endParaRPr lang="it-IT" sz="1100" dirty="0">
              <a:latin typeface="Bahnschrift Light" panose="020B0502040204020203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A4A9C9B8-CC9F-C0E1-F645-B0C07D380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942" y="0"/>
            <a:ext cx="1032736" cy="103273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B677D9CF-66CB-90F8-D2E4-23397869221A}"/>
              </a:ext>
            </a:extLst>
          </p:cNvPr>
          <p:cNvSpPr txBox="1"/>
          <p:nvPr/>
        </p:nvSpPr>
        <p:spPr>
          <a:xfrm>
            <a:off x="7088992" y="347091"/>
            <a:ext cx="3752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latin typeface="Bahnschrift Light" panose="020B0502040204020203" pitchFamily="34" charset="0"/>
              </a:rPr>
              <a:t>I.I.S «Medaglia d’oro – Città di Cassino»</a:t>
            </a:r>
          </a:p>
        </p:txBody>
      </p:sp>
    </p:spTree>
    <p:extLst>
      <p:ext uri="{BB962C8B-B14F-4D97-AF65-F5344CB8AC3E}">
        <p14:creationId xmlns:p14="http://schemas.microsoft.com/office/powerpoint/2010/main" val="407310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612244" y="2627293"/>
            <a:ext cx="89675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Progetto di uno strumento di promozione dei Cammini </a:t>
            </a:r>
            <a:br>
              <a:rPr lang="it-IT" sz="2800" b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</a:br>
            <a:r>
              <a:rPr lang="it-IT" sz="2800" b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nell’area del Cassinate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F38CD4B1-B357-9ED8-CC1D-C107206D94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500" y="127350"/>
            <a:ext cx="2041937" cy="204193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FDF1AD4D-5128-596D-09E2-E129C0B79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4" y="4706401"/>
            <a:ext cx="2041937" cy="204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76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526536" y="116667"/>
            <a:ext cx="1646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SCENARIO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BDD4327E-DD22-B6CB-2E7C-7C45B48BA16D}"/>
              </a:ext>
            </a:extLst>
          </p:cNvPr>
          <p:cNvSpPr txBox="1"/>
          <p:nvPr/>
        </p:nvSpPr>
        <p:spPr>
          <a:xfrm>
            <a:off x="1117601" y="901700"/>
            <a:ext cx="596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1" dirty="0">
                <a:latin typeface="Bahnschrift Light" panose="020B0502040204020203" pitchFamily="34" charset="0"/>
              </a:rPr>
              <a:t>Sollecitazioni: </a:t>
            </a:r>
            <a:r>
              <a:rPr lang="it-IT" sz="1600" dirty="0">
                <a:latin typeface="Bahnschrift Light" panose="020B0502040204020203" pitchFamily="34" charset="0"/>
              </a:rPr>
              <a:t>la DMO Terra dei Cammini vuole capire come incrementare il turismo nel territorio valorizzando la natura e le bellezze che può offrirci.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295DBB5B-A32D-E937-6D09-2E2EC5706A48}"/>
              </a:ext>
            </a:extLst>
          </p:cNvPr>
          <p:cNvSpPr txBox="1"/>
          <p:nvPr/>
        </p:nvSpPr>
        <p:spPr>
          <a:xfrm>
            <a:off x="5526536" y="2056982"/>
            <a:ext cx="6297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1" dirty="0">
                <a:latin typeface="Bahnschrift Light" panose="020B0502040204020203" pitchFamily="34" charset="0"/>
              </a:rPr>
              <a:t>Opportunità: </a:t>
            </a:r>
            <a:r>
              <a:rPr lang="it-IT" sz="1600" dirty="0">
                <a:latin typeface="Bahnschrift Light" panose="020B0502040204020203" pitchFamily="34" charset="0"/>
              </a:rPr>
              <a:t>potenziando il turismo dei Cammini si avrà la possibilità di estendere la conoscenza del territorio anche attraverso altri turismi. </a:t>
            </a:r>
          </a:p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Rendendo noto che il nostro territorio frutta molte possibilità di turismo, risalendo anche a tradizioni del passato. 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28DFAE1E-918C-F935-B507-E6E66F2A06C6}"/>
              </a:ext>
            </a:extLst>
          </p:cNvPr>
          <p:cNvSpPr txBox="1"/>
          <p:nvPr/>
        </p:nvSpPr>
        <p:spPr>
          <a:xfrm>
            <a:off x="1117600" y="3818254"/>
            <a:ext cx="612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Bahnschrift Light" panose="020B0502040204020203" pitchFamily="34" charset="0"/>
              </a:rPr>
              <a:t>Criticità: </a:t>
            </a:r>
            <a:r>
              <a:rPr lang="it-IT" sz="1600" dirty="0">
                <a:latin typeface="Bahnschrift Light" panose="020B0502040204020203" pitchFamily="34" charset="0"/>
              </a:rPr>
              <a:t>il turismo che stiamo affrontando, noi come gruppo, è poco conosciuto e poco sviluppato. </a:t>
            </a:r>
          </a:p>
          <a:p>
            <a:r>
              <a:rPr lang="it-IT" sz="1600" dirty="0">
                <a:latin typeface="Bahnschrift Light" panose="020B0502040204020203" pitchFamily="34" charset="0"/>
              </a:rPr>
              <a:t>Ci sono poche informazioni e le persone non sono invogliate ad intraprendere un’esperienza simile. </a:t>
            </a:r>
          </a:p>
          <a:p>
            <a:r>
              <a:rPr lang="it-IT" sz="1600" dirty="0">
                <a:latin typeface="Bahnschrift Light" panose="020B0502040204020203" pitchFamily="34" charset="0"/>
              </a:rPr>
              <a:t>Per creare il progetto servono molte conoscenze e maggiori informazioni, essendo un territorio ampio e ricco di attrattività.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2FBEA9BE-F7A0-9BAA-98F5-831AF8D2284F}"/>
              </a:ext>
            </a:extLst>
          </p:cNvPr>
          <p:cNvSpPr txBox="1"/>
          <p:nvPr/>
        </p:nvSpPr>
        <p:spPr>
          <a:xfrm>
            <a:off x="5526536" y="5880222"/>
            <a:ext cx="6461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Bahnschrift Light" panose="020B0502040204020203" pitchFamily="34" charset="0"/>
              </a:rPr>
              <a:t>Vincoli:</a:t>
            </a:r>
            <a:r>
              <a:rPr lang="it-IT" sz="1600" dirty="0">
                <a:latin typeface="Bahnschrift Light" panose="020B0502040204020203" pitchFamily="34" charset="0"/>
              </a:rPr>
              <a:t> Il tempo a nostra disposizione è limitato, è iniziato l’111 dicembre 2023 e finisce il 22 gennaio 2024</a:t>
            </a:r>
            <a:r>
              <a:rPr lang="it-IT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1649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19473" y="1731243"/>
            <a:ext cx="223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OBIETTIVO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F5872B10-78CE-854D-1CA9-7F9E1D3612B8}"/>
              </a:ext>
            </a:extLst>
          </p:cNvPr>
          <p:cNvSpPr txBox="1"/>
          <p:nvPr/>
        </p:nvSpPr>
        <p:spPr>
          <a:xfrm>
            <a:off x="1063636" y="2609671"/>
            <a:ext cx="103503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Bahnschrift Light" panose="020B0502040204020203" pitchFamily="34" charset="0"/>
              </a:rPr>
              <a:t>Trovare uno strumento di comunicazione per promuovere turisticamente le attrattività che facciano crescere il </a:t>
            </a:r>
            <a:r>
              <a:rPr lang="it-IT" sz="1600" b="1" dirty="0">
                <a:latin typeface="Bahnschrift Light" panose="020B0502040204020203" pitchFamily="34" charset="0"/>
              </a:rPr>
              <a:t>turismo dei Cammini</a:t>
            </a:r>
            <a:r>
              <a:rPr lang="it-IT" sz="1600" dirty="0">
                <a:latin typeface="Bahnschrift Light" panose="020B0502040204020203" pitchFamily="34" charset="0"/>
              </a:rPr>
              <a:t>. Ricercare una proposta per un’esperienza nuova mai intrapresa prima, con lo scopo di far </a:t>
            </a:r>
            <a:r>
              <a:rPr lang="it-IT" sz="1600" b="1" dirty="0">
                <a:latin typeface="Bahnschrift Light" panose="020B0502040204020203" pitchFamily="34" charset="0"/>
              </a:rPr>
              <a:t>scoprire</a:t>
            </a:r>
            <a:r>
              <a:rPr lang="it-IT" sz="1600" dirty="0">
                <a:latin typeface="Bahnschrift Light" panose="020B0502040204020203" pitchFamily="34" charset="0"/>
              </a:rPr>
              <a:t> e </a:t>
            </a:r>
            <a:r>
              <a:rPr lang="it-IT" sz="1600" b="1" dirty="0">
                <a:latin typeface="Bahnschrift Light" panose="020B0502040204020203" pitchFamily="34" charset="0"/>
              </a:rPr>
              <a:t>diffondere </a:t>
            </a:r>
            <a:r>
              <a:rPr lang="it-IT" sz="1600" dirty="0">
                <a:latin typeface="Bahnschrift Light" panose="020B0502040204020203" pitchFamily="34" charset="0"/>
              </a:rPr>
              <a:t>le </a:t>
            </a:r>
            <a:r>
              <a:rPr lang="it-IT" sz="1600" b="1" dirty="0">
                <a:latin typeface="Bahnschrift Light" panose="020B0502040204020203" pitchFamily="34" charset="0"/>
              </a:rPr>
              <a:t>ricchezze del nostro territorio</a:t>
            </a:r>
            <a:r>
              <a:rPr lang="it-IT" sz="1600" dirty="0">
                <a:latin typeface="Bahnschrift Light" panose="020B0502040204020203" pitchFamily="34" charset="0"/>
              </a:rPr>
              <a:t>, che di conseguenza mette in circolo l’economia di quest’ultimo. </a:t>
            </a:r>
          </a:p>
        </p:txBody>
      </p:sp>
    </p:spTree>
    <p:extLst>
      <p:ext uri="{BB962C8B-B14F-4D97-AF65-F5344CB8AC3E}">
        <p14:creationId xmlns:p14="http://schemas.microsoft.com/office/powerpoint/2010/main" val="9478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870967" y="143714"/>
            <a:ext cx="140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ANALISI</a:t>
            </a:r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128A75FB-CB2D-8544-05E1-C3F676784CEC}"/>
              </a:ext>
            </a:extLst>
          </p:cNvPr>
          <p:cNvSpPr txBox="1"/>
          <p:nvPr/>
        </p:nvSpPr>
        <p:spPr>
          <a:xfrm>
            <a:off x="4683741" y="809179"/>
            <a:ext cx="48819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latin typeface="Bahnschrift Light" panose="020B0502040204020203" pitchFamily="34" charset="0"/>
              </a:rPr>
              <a:t>Trovare informazioni su Internet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latin typeface="Bahnschrift Light" panose="020B0502040204020203" pitchFamily="34" charset="0"/>
              </a:rPr>
              <a:t>Interviste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latin typeface="Bahnschrift Light" panose="020B0502040204020203" pitchFamily="34" charset="0"/>
              </a:rPr>
              <a:t>Interviste ad esperti del territorio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latin typeface="Bahnschrift Light" panose="020B0502040204020203" pitchFamily="34" charset="0"/>
              </a:rPr>
              <a:t>Interviste all’amministrazione del Cassinate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147D3DC3-DBDB-2336-1A1E-1E2DB57FFCE4}"/>
              </a:ext>
            </a:extLst>
          </p:cNvPr>
          <p:cNvSpPr txBox="1"/>
          <p:nvPr/>
        </p:nvSpPr>
        <p:spPr>
          <a:xfrm>
            <a:off x="3454398" y="4059967"/>
            <a:ext cx="65278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In questo momento non c’è un’elevata sensibilizzazione nelle Amministrazioni del luogo di cui si parla, mettendo in risalto la bellezza che ci circonda ma evidenziando anche i punti critici e trovare insieme delle soluzioni.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0F21F185-8EB4-CD85-9D6C-A7A88BF2A0AA}"/>
              </a:ext>
            </a:extLst>
          </p:cNvPr>
          <p:cNvSpPr txBox="1"/>
          <p:nvPr/>
        </p:nvSpPr>
        <p:spPr>
          <a:xfrm>
            <a:off x="6794497" y="5357861"/>
            <a:ext cx="4635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Il turismo è nelle mani di noi ragazzi/e, per ciò è importante che da parte nostra ci sia maggiore interesse alla conoscenza e ricerca di essa ad esperti del territorio.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C029F769-CCE9-CC7C-4E3A-46A310E6C5F7}"/>
              </a:ext>
            </a:extLst>
          </p:cNvPr>
          <p:cNvSpPr txBox="1"/>
          <p:nvPr/>
        </p:nvSpPr>
        <p:spPr>
          <a:xfrm>
            <a:off x="1028698" y="2305641"/>
            <a:ext cx="63754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Nei diversi incontri, sono stati presenti diverse persone esperte del territorio. </a:t>
            </a:r>
          </a:p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Citiamo appunto Alfonso Testa e Pino Valente, che nelle loro interviste hanno sollecitando gli abitanti del territorio nella conoscenza di esso per poi divulgarlo anche ai turisti e di aver presente il  target a cui rivolgersi</a:t>
            </a:r>
            <a:r>
              <a:rPr lang="it-IT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5489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838546" y="283881"/>
            <a:ext cx="4957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La DMO Terra dei Cammini non ha ancora un sito, l’Associazione Terra dei Cammini ha un sito con la presenza della sezione dedicata ai Cammini, ma non è incrementato con testimonianze. 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838546" y="1476953"/>
            <a:ext cx="4957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Abbiamo riscontrato che sono presenti mappe, video e foto nei seguenti siti ma che potrebbero essere incrementate con mappe interattive, ulteriori informazioni anche con l’aggiunta di foto e video. Avere maggiori testimonianze dei camminatori del percorso intrapreso.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000407" y="738290"/>
            <a:ext cx="549767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Bahnschrift Light" panose="020B0502040204020203" pitchFamily="34" charset="0"/>
              </a:rPr>
              <a:t>Il Cammino di San Benedetto è molto ben rappresentato, conosciuto e percorso. </a:t>
            </a:r>
            <a:r>
              <a:rPr lang="it-IT" sz="1600" dirty="0">
                <a:latin typeface="Bahnschrift Light" panose="020B0502040204020203" pitchFamily="34" charset="0"/>
                <a:hlinkClick r:id="rId2"/>
              </a:rPr>
              <a:t/>
            </a:r>
            <a:br>
              <a:rPr lang="it-IT" sz="1600" dirty="0">
                <a:latin typeface="Bahnschrift Light" panose="020B0502040204020203" pitchFamily="34" charset="0"/>
                <a:hlinkClick r:id="rId2"/>
              </a:rPr>
            </a:br>
            <a:r>
              <a:rPr lang="it-IT" sz="1600" dirty="0">
                <a:latin typeface="Bahnschrift Light" panose="020B0502040204020203" pitchFamily="34" charset="0"/>
              </a:rPr>
              <a:t>(</a:t>
            </a:r>
            <a:r>
              <a:rPr lang="it-IT" sz="1600" i="1" dirty="0">
                <a:latin typeface="Bahnschrift Light" panose="020B0502040204020203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https://www.camminodibenedetto.it › percorso)</a:t>
            </a:r>
            <a:endParaRPr lang="it-IT" sz="1600" dirty="0">
              <a:latin typeface="Bahnschrift Light" panose="020B0502040204020203" pitchFamily="34" charset="0"/>
              <a:hlinkClick r:id="rId2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endParaRPr lang="it-IT" sz="1600" dirty="0">
              <a:latin typeface="Bahnschrift Light" panose="020B0502040204020203" pitchFamily="34" charset="0"/>
            </a:endParaRPr>
          </a:p>
          <a:p>
            <a:endParaRPr lang="it-IT" sz="1600" dirty="0" smtClean="0">
              <a:latin typeface="Bahnschrift Light" panose="020B0502040204020203" pitchFamily="34" charset="0"/>
            </a:endParaRPr>
          </a:p>
          <a:p>
            <a:endParaRPr lang="it-IT" sz="1600" dirty="0">
              <a:latin typeface="Bahnschrift Light" panose="020B0502040204020203" pitchFamily="34" charset="0"/>
            </a:endParaRPr>
          </a:p>
          <a:p>
            <a:endParaRPr lang="it-IT" sz="1600" dirty="0" smtClean="0">
              <a:latin typeface="Bahnschrift Light" panose="020B0502040204020203" pitchFamily="34" charset="0"/>
            </a:endParaRPr>
          </a:p>
          <a:p>
            <a:endParaRPr lang="it-IT" sz="1600" dirty="0">
              <a:latin typeface="Bahnschrift Light" panose="020B0502040204020203" pitchFamily="34" charset="0"/>
            </a:endParaRPr>
          </a:p>
          <a:p>
            <a:endParaRPr lang="it-IT" sz="1600" dirty="0" smtClean="0">
              <a:latin typeface="Bahnschrift Light" panose="020B0502040204020203" pitchFamily="34" charset="0"/>
            </a:endParaRPr>
          </a:p>
          <a:p>
            <a:r>
              <a:rPr lang="it-IT" sz="1600" dirty="0" smtClean="0">
                <a:latin typeface="Bahnschrift Light" panose="020B0502040204020203" pitchFamily="34" charset="0"/>
              </a:rPr>
              <a:t>La </a:t>
            </a:r>
            <a:r>
              <a:rPr lang="it-IT" sz="1600" dirty="0">
                <a:latin typeface="Bahnschrift Light" panose="020B0502040204020203" pitchFamily="34" charset="0"/>
              </a:rPr>
              <a:t>Via Francigena del Sud è rappresentata dalla Regione Lazio. Contiene numerose </a:t>
            </a:r>
            <a:r>
              <a:rPr lang="it-IT" sz="1600" dirty="0" err="1" smtClean="0">
                <a:latin typeface="Bahnschrift Light" panose="020B0502040204020203" pitchFamily="34" charset="0"/>
              </a:rPr>
              <a:t>inforazioni</a:t>
            </a:r>
            <a:r>
              <a:rPr lang="it-IT" sz="1600" dirty="0" smtClean="0">
                <a:latin typeface="Bahnschrift Light" panose="020B0502040204020203" pitchFamily="34" charset="0"/>
              </a:rPr>
              <a:t> </a:t>
            </a:r>
            <a:r>
              <a:rPr lang="it-IT" sz="1600" dirty="0">
                <a:latin typeface="Bahnschrift Light" panose="020B0502040204020203" pitchFamily="34" charset="0"/>
              </a:rPr>
              <a:t>storiche, culturali e architettoniche.</a:t>
            </a:r>
            <a:r>
              <a:rPr lang="it-IT" sz="1600" dirty="0">
                <a:solidFill>
                  <a:srgbClr val="77A2BB"/>
                </a:solidFill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/>
            </a:r>
            <a:br>
              <a:rPr lang="it-IT" sz="1600" dirty="0">
                <a:solidFill>
                  <a:srgbClr val="77A2BB"/>
                </a:solidFill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</a:br>
            <a:r>
              <a:rPr lang="it-IT" sz="1600" b="1" dirty="0"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it-IT" sz="1600" dirty="0" err="1"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it-IT" sz="1600" i="1" dirty="0" err="1"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it-IT" sz="1600" i="1" dirty="0"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://www.viafrancigenasud.it</a:t>
            </a:r>
            <a:r>
              <a:rPr lang="it-IT" sz="1600" i="1" dirty="0" smtClean="0"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it-IT" sz="1600" dirty="0">
              <a:latin typeface="Bahnschrift Light" panose="020B0502040204020203" pitchFamily="34" charset="0"/>
            </a:endParaRPr>
          </a:p>
        </p:txBody>
      </p:sp>
      <p:pic>
        <p:nvPicPr>
          <p:cNvPr id="1030" name="Picture 6" descr="Logo 30 anni png format">
            <a:extLst>
              <a:ext uri="{FF2B5EF4-FFF2-40B4-BE49-F238E27FC236}">
                <a16:creationId xmlns="" xmlns:a16="http://schemas.microsoft.com/office/drawing/2014/main" id="{245505EB-6110-36F6-CFB6-50CE560BA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07" y="4744430"/>
            <a:ext cx="4559070" cy="103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="" xmlns:a16="http://schemas.microsoft.com/office/drawing/2014/main" id="{298FB017-7C93-CC75-6E52-DC9122CF6A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78" y="3614455"/>
            <a:ext cx="3048000" cy="2032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Banner Ads">
            <a:extLst>
              <a:ext uri="{FF2B5EF4-FFF2-40B4-BE49-F238E27FC236}">
                <a16:creationId xmlns="" xmlns:a16="http://schemas.microsoft.com/office/drawing/2014/main" id="{E1AEBA3D-F8B9-F4E8-0C88-FE2600B0C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653" y="1765639"/>
            <a:ext cx="3165839" cy="61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132400" y="202980"/>
            <a:ext cx="2517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itchFamily="34" charset="0"/>
              </a:rPr>
              <a:t>BENCHMARKING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676FD91C-6E36-1D8F-1CAD-0576CD839E2E}"/>
              </a:ext>
            </a:extLst>
          </p:cNvPr>
          <p:cNvSpPr txBox="1"/>
          <p:nvPr/>
        </p:nvSpPr>
        <p:spPr>
          <a:xfrm>
            <a:off x="1308485" y="993639"/>
            <a:ext cx="10286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Per questo punto abbiamo preso delle informazioni su alcuni siti, che saranno utili per sviluppare il progetto ed incrementare il suo turismo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58A3E271-C74E-C1AE-AE78-F600A24F4624}"/>
              </a:ext>
            </a:extLst>
          </p:cNvPr>
          <p:cNvSpPr txBox="1"/>
          <p:nvPr/>
        </p:nvSpPr>
        <p:spPr>
          <a:xfrm>
            <a:off x="868218" y="1902916"/>
            <a:ext cx="5118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88AE2985-E07C-94EC-8986-2BCEB3566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2416" y="1946328"/>
            <a:ext cx="475788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1" i="0" u="none" strike="noStrike" cap="none" normalizeH="0" baseline="0" dirty="0" smtClean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5 </a:t>
            </a: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cammini in Lazio fra i più belli - Itinerari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Quotidiano Nazionale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https://www.quotidiano.net › Viaggi/Itinerari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7AC427FF-0EA6-0895-363D-B36C952B4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7835" y="1946328"/>
            <a:ext cx="718858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1" i="0" u="none" strike="noStrike" cap="none" normalizeH="0" baseline="0" dirty="0" smtClean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Cammini </a:t>
            </a: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nel Lazio: la guida completa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77A2BB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Italia dei Cammini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1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https://www.italiadeicammini.it › Cammini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5E33B48E-A064-6FDF-D147-E48754868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301" y="4093308"/>
            <a:ext cx="309013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1" i="0" u="none" strike="noStrike" cap="none" normalizeH="0" baseline="0" dirty="0" smtClean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Cammini </a:t>
            </a: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– </a:t>
            </a:r>
            <a:r>
              <a:rPr kumimoji="0" lang="it-IT" altLang="it-IT" sz="1600" b="1" i="0" u="none" strike="noStrike" cap="none" normalizeH="0" baseline="0" dirty="0" err="1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VisitLazio</a:t>
            </a:r>
            <a:endParaRPr kumimoji="0" lang="it-IT" altLang="it-IT" sz="1600" b="1" i="0" u="none" strike="noStrike" cap="none" normalizeH="0" baseline="0" dirty="0">
              <a:ln>
                <a:noFill/>
              </a:ln>
              <a:solidFill>
                <a:srgbClr val="125008"/>
              </a:solidFill>
              <a:effectLst/>
              <a:latin typeface="Arial" panose="020B0604020202020204" pitchFamily="34" charset="0"/>
              <a:hlinkClick r:id="rId4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 err="1">
                <a:ln>
                  <a:noFill/>
                </a:ln>
                <a:solidFill>
                  <a:srgbClr val="125008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VisitLazio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rgbClr val="125008"/>
              </a:solidFill>
              <a:effectLst/>
              <a:latin typeface="Arial" panose="020B0604020202020204" pitchFamily="34" charset="0"/>
              <a:hlinkClick r:id="rId4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1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https://www.visitlazio.com › cammini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https://www.visitlazio.com/app/uploads/2024/01/visitlazio-logo-it-smal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91" y="5695923"/>
            <a:ext cx="2451100" cy="866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097" y="3405328"/>
            <a:ext cx="2883876" cy="162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48" y="3264959"/>
            <a:ext cx="2731106" cy="153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638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40539" y="619781"/>
            <a:ext cx="105563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 siti consultati risultano efficaci per quanto riguarda i Cammini, se riportano testimonianze di coloro che li hanno percorsi</a:t>
            </a:r>
            <a:r>
              <a:rPr lang="it-IT" dirty="0" smtClean="0"/>
              <a:t>,</a:t>
            </a:r>
          </a:p>
          <a:p>
            <a:endParaRPr lang="it-IT" dirty="0"/>
          </a:p>
          <a:p>
            <a:pPr>
              <a:buFont typeface="Wingdings" pitchFamily="2" charset="2"/>
              <a:buChar char="Ø"/>
            </a:pPr>
            <a:r>
              <a:rPr lang="it-IT" dirty="0"/>
              <a:t> Cammino di San Benedetto (www.camminodibenedetto.it), in particolare ci sono diari di camminatori;</a:t>
            </a:r>
          </a:p>
          <a:p>
            <a:pPr>
              <a:buFont typeface="Wingdings" pitchFamily="2" charset="2"/>
              <a:buChar char="Ø"/>
            </a:pPr>
            <a:r>
              <a:rPr lang="it-IT" dirty="0"/>
              <a:t> Via Francigena (</a:t>
            </a:r>
            <a:r>
              <a:rPr lang="it-IT" dirty="0">
                <a:hlinkClick r:id="rId2"/>
              </a:rPr>
              <a:t>www.viefrancigene.org</a:t>
            </a:r>
            <a:r>
              <a:rPr lang="it-IT" dirty="0"/>
              <a:t>), ci sono interviste, percorsi in bicicletta </a:t>
            </a:r>
          </a:p>
          <a:p>
            <a:pPr>
              <a:buFont typeface="Wingdings" pitchFamily="2" charset="2"/>
              <a:buChar char="Ø"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57737E56-28B9-F2C1-2CD3-B9A0CD1212AE}"/>
              </a:ext>
            </a:extLst>
          </p:cNvPr>
          <p:cNvSpPr txBox="1"/>
          <p:nvPr/>
        </p:nvSpPr>
        <p:spPr>
          <a:xfrm>
            <a:off x="1140538" y="2391012"/>
            <a:ext cx="44603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0" i="0" dirty="0">
                <a:effectLst/>
                <a:latin typeface="Bahnschrift Light" panose="020B0502040204020203" pitchFamily="34" charset="0"/>
              </a:rPr>
              <a:t>Il video racconto-rap del Cammino di San Benedetto di </a:t>
            </a:r>
            <a:r>
              <a:rPr lang="it-IT" sz="1600" b="0" i="0" u="sng" dirty="0">
                <a:effectLst/>
                <a:latin typeface="Bahnschrift Light" panose="020B0502040204020203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Vito Balducci</a:t>
            </a:r>
            <a:r>
              <a:rPr lang="it-IT" sz="1600" b="0" i="0" u="sng" dirty="0">
                <a:effectLst/>
                <a:latin typeface="Bahnschrift Light" panose="020B0502040204020203" pitchFamily="34" charset="0"/>
              </a:rPr>
              <a:t>: </a:t>
            </a:r>
            <a:r>
              <a:rPr lang="it-IT" sz="1600" b="0" i="0" u="none" strike="noStrike" dirty="0">
                <a:solidFill>
                  <a:srgbClr val="FFFFFF"/>
                </a:solidFill>
                <a:effectLst/>
                <a:latin typeface="YouTube Noto"/>
                <a:hlinkClick r:id="rId4"/>
              </a:rPr>
              <a:t>https://youtu.be/clHrK6Iy-j0</a:t>
            </a:r>
            <a:endParaRPr lang="it-IT" sz="1600" dirty="0">
              <a:latin typeface="Bahnschrift Light" panose="020B0502040204020203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D9A2FCDB-FCF6-F36E-B39F-78B1132827E3}"/>
              </a:ext>
            </a:extLst>
          </p:cNvPr>
          <p:cNvSpPr txBox="1"/>
          <p:nvPr/>
        </p:nvSpPr>
        <p:spPr>
          <a:xfrm>
            <a:off x="1140538" y="3635991"/>
            <a:ext cx="4460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latin typeface="Bahnschrift Light" panose="020B0502040204020203" pitchFamily="34" charset="0"/>
              </a:rPr>
              <a:t>L’esperienza di Galdino e Daniela: </a:t>
            </a:r>
          </a:p>
          <a:p>
            <a:r>
              <a:rPr lang="it-IT" sz="1600" dirty="0">
                <a:hlinkClick r:id="rId5"/>
              </a:rPr>
              <a:t>Il nostro cammino di </a:t>
            </a:r>
            <a:r>
              <a:rPr lang="it-IT" sz="1600" dirty="0" err="1">
                <a:hlinkClick r:id="rId5"/>
              </a:rPr>
              <a:t>S.Benedetto</a:t>
            </a:r>
            <a:r>
              <a:rPr lang="it-IT" sz="1600" dirty="0">
                <a:hlinkClick r:id="rId5"/>
              </a:rPr>
              <a:t>...»</a:t>
            </a:r>
            <a:endParaRPr lang="it-IT" sz="1600" dirty="0">
              <a:latin typeface="Bahnschrift Light" panose="020B0502040204020203" pitchFamily="3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="" xmlns:a16="http://schemas.microsoft.com/office/drawing/2014/main" id="{9386CFAB-266A-AEBF-3821-9C1BA9F2E694}"/>
              </a:ext>
            </a:extLst>
          </p:cNvPr>
          <p:cNvSpPr txBox="1"/>
          <p:nvPr/>
        </p:nvSpPr>
        <p:spPr>
          <a:xfrm>
            <a:off x="6308449" y="2391012"/>
            <a:ext cx="538842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latin typeface="Bahnschrift Light" panose="020B0502040204020203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Tappa B23 – Da </a:t>
            </a:r>
            <a:r>
              <a:rPr lang="it-IT" sz="1600" dirty="0" err="1">
                <a:latin typeface="Bahnschrift Light" panose="020B0502040204020203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Fomello</a:t>
            </a:r>
            <a:r>
              <a:rPr lang="it-IT" sz="1600" dirty="0">
                <a:latin typeface="Bahnschrift Light" panose="020B0502040204020203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a Roma:</a:t>
            </a:r>
          </a:p>
          <a:p>
            <a:r>
              <a:rPr lang="it-IT" sz="1600" dirty="0">
                <a:solidFill>
                  <a:srgbClr val="77A2BB"/>
                </a:solidFill>
                <a:latin typeface="Bahnschrift Light" panose="020B0502040204020203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https://www.viefrancigene.org/it/resource/statictrack/da-formello-a-roma-tappa-23-in-bici/</a:t>
            </a:r>
            <a:endParaRPr lang="it-IT" sz="1600" dirty="0">
              <a:latin typeface="Bahnschrift Light" panose="020B0502040204020203" pitchFamily="34" charset="0"/>
            </a:endParaRPr>
          </a:p>
          <a:p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379349" y="4525505"/>
            <a:ext cx="987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Bahnschrift Light" panose="020B0502040204020203" pitchFamily="34" charset="0"/>
              </a:rPr>
              <a:t>Se ne deduce che questi due Cammini siano molto conosciuti, ma possono essere </a:t>
            </a:r>
            <a:r>
              <a:rPr lang="it-IT" dirty="0" smtClean="0">
                <a:latin typeface="Bahnschrift Light" panose="020B0502040204020203" pitchFamily="34" charset="0"/>
              </a:rPr>
              <a:t>apportate  </a:t>
            </a:r>
            <a:r>
              <a:rPr lang="it-IT" dirty="0">
                <a:latin typeface="Bahnschrift Light" panose="020B0502040204020203" pitchFamily="34" charset="0"/>
              </a:rPr>
              <a:t>delle migliorie. </a:t>
            </a:r>
            <a:endParaRPr lang="it-IT" dirty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DA3D9D3C-5818-8BFE-2064-4DFC27CB1DC4}"/>
              </a:ext>
            </a:extLst>
          </p:cNvPr>
          <p:cNvSpPr txBox="1"/>
          <p:nvPr/>
        </p:nvSpPr>
        <p:spPr>
          <a:xfrm>
            <a:off x="1357996" y="518394"/>
            <a:ext cx="9960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 smtClean="0">
                <a:latin typeface="Bahnschrift Light" panose="020B0502040204020203" pitchFamily="34" charset="0"/>
              </a:rPr>
              <a:t>Ci </a:t>
            </a:r>
            <a:r>
              <a:rPr lang="it-IT" sz="1600" dirty="0">
                <a:latin typeface="Bahnschrift Light" panose="020B0502040204020203" pitchFamily="34" charset="0"/>
              </a:rPr>
              <a:t>sono altri Cammini, invece, poco conosciuti  e potrebbero essere sviluppati maggiormente, come ad esempio: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latin typeface="Bahnschrift Light" panose="020B0502040204020203" pitchFamily="34" charset="0"/>
              </a:rPr>
              <a:t>Il Cammino Tuscia 103 (attraversa il Lazio)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latin typeface="Bahnschrift Light" panose="020B0502040204020203" pitchFamily="34" charset="0"/>
              </a:rPr>
              <a:t>Il Cammino di San Pietro Eremita (attraversa il Lazio)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9C6D1635-1258-0182-D228-F24984B92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4" y="2361037"/>
            <a:ext cx="4776108" cy="1922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80CA6F31-CB35-9CF2-A1C3-9330ED4B03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83" y="3888597"/>
            <a:ext cx="3425327" cy="2568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Riofreddo nel Cammino di San Pietro Eremita – ConfineLive">
            <a:extLst>
              <a:ext uri="{FF2B5EF4-FFF2-40B4-BE49-F238E27FC236}">
                <a16:creationId xmlns="" xmlns:a16="http://schemas.microsoft.com/office/drawing/2014/main" id="{7DB3C908-3E39-3E8C-9ADD-2DB8152C3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716" y="2361037"/>
            <a:ext cx="4126580" cy="1922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="" xmlns:a16="http://schemas.microsoft.com/office/drawing/2014/main" id="{2A273D64-B5C7-E5AB-A503-31420A0E04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16" y="4016829"/>
            <a:ext cx="3486804" cy="244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1979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551180" y="236221"/>
            <a:ext cx="5437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PROGETTAZIONE</a:t>
            </a:r>
            <a:endParaRPr lang="it-IT" sz="2400" b="1" i="1" dirty="0">
              <a:solidFill>
                <a:srgbClr val="FF0000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6074F9FA-B90A-4B75-94F6-8ECF8BE23A16}"/>
              </a:ext>
            </a:extLst>
          </p:cNvPr>
          <p:cNvSpPr txBox="1"/>
          <p:nvPr/>
        </p:nvSpPr>
        <p:spPr>
          <a:xfrm>
            <a:off x="1153886" y="763814"/>
            <a:ext cx="1023257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sz="1600" dirty="0">
                <a:latin typeface="Bahnschrift Light" panose="020B0502040204020203" pitchFamily="34" charset="0"/>
              </a:rPr>
              <a:t>Il GDL propone la Realizzazione di un sito </a:t>
            </a:r>
            <a:r>
              <a:rPr lang="it-IT" sz="1600" dirty="0" smtClean="0">
                <a:latin typeface="Bahnschrift Light" panose="020B0502040204020203" pitchFamily="34" charset="0"/>
              </a:rPr>
              <a:t>web.</a:t>
            </a:r>
            <a:r>
              <a:rPr lang="it-IT" sz="1600" b="1" dirty="0">
                <a:solidFill>
                  <a:srgbClr val="FF0000"/>
                </a:solidFill>
                <a:latin typeface="Bahnschrift Light" panose="020B0502040204020203" pitchFamily="34" charset="0"/>
              </a:rPr>
              <a:t> </a:t>
            </a:r>
            <a:r>
              <a:rPr lang="it-IT" sz="1600" dirty="0" smtClean="0">
                <a:latin typeface="Bahnschrift Light" panose="020B0502040204020203" pitchFamily="34" charset="0"/>
              </a:rPr>
              <a:t>Nel </a:t>
            </a:r>
            <a:r>
              <a:rPr lang="it-IT" sz="1600" dirty="0" smtClean="0">
                <a:latin typeface="Bahnschrift Light" panose="020B0502040204020203" pitchFamily="34" charset="0"/>
              </a:rPr>
              <a:t>sito dovrebbero </a:t>
            </a:r>
            <a:r>
              <a:rPr lang="it-IT" sz="1600" dirty="0">
                <a:latin typeface="Bahnschrift Light" panose="020B0502040204020203" pitchFamily="34" charset="0"/>
              </a:rPr>
              <a:t>essere presenti:</a:t>
            </a:r>
          </a:p>
          <a:p>
            <a:endParaRPr lang="it-IT" sz="1600" dirty="0">
              <a:latin typeface="Bahnschrift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>
                <a:latin typeface="Bahnschrift Light" panose="020B0502040204020203" pitchFamily="34" charset="0"/>
              </a:rPr>
              <a:t>Informazioni </a:t>
            </a:r>
            <a:r>
              <a:rPr lang="it-IT" sz="1600" dirty="0">
                <a:latin typeface="Bahnschrift Light" panose="020B0502040204020203" pitchFamily="34" charset="0"/>
              </a:rPr>
              <a:t>sui diversi Cammini che si possono </a:t>
            </a:r>
            <a:r>
              <a:rPr lang="it-IT" sz="1600" dirty="0" smtClean="0">
                <a:latin typeface="Bahnschrift Light" panose="020B0502040204020203" pitchFamily="34" charset="0"/>
              </a:rPr>
              <a:t>intraprendere nel territorio</a:t>
            </a:r>
            <a:endParaRPr lang="it-IT" sz="1600" dirty="0">
              <a:latin typeface="Bahnschrift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>
                <a:latin typeface="Bahnschrift Light" panose="020B0502040204020203" pitchFamily="34" charset="0"/>
              </a:rPr>
              <a:t>Introduzione </a:t>
            </a:r>
            <a:r>
              <a:rPr lang="it-IT" sz="1600" dirty="0">
                <a:latin typeface="Bahnschrift Light" panose="020B0502040204020203" pitchFamily="34" charset="0"/>
              </a:rPr>
              <a:t>anche </a:t>
            </a:r>
            <a:r>
              <a:rPr lang="it-IT" sz="1600" dirty="0" smtClean="0">
                <a:latin typeface="Bahnschrift Light" panose="020B0502040204020203" pitchFamily="34" charset="0"/>
              </a:rPr>
              <a:t>di </a:t>
            </a:r>
            <a:r>
              <a:rPr lang="it-IT" sz="1600" dirty="0">
                <a:latin typeface="Bahnschrift Light" panose="020B0502040204020203" pitchFamily="34" charset="0"/>
              </a:rPr>
              <a:t>altri settori che interessano il territorio (es. luoghi in cui sostare, racconto della storia del </a:t>
            </a:r>
            <a:r>
              <a:rPr lang="it-IT" sz="1600" dirty="0" smtClean="0">
                <a:latin typeface="Bahnschrift Light" panose="020B0502040204020203" pitchFamily="34" charset="0"/>
              </a:rPr>
              <a:t>territorio</a:t>
            </a:r>
            <a:endParaRPr lang="it-IT" sz="1600" dirty="0">
              <a:latin typeface="Bahnschrift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latin typeface="Bahnschrift Light" panose="020B0502040204020203" pitchFamily="34" charset="0"/>
              </a:rPr>
              <a:t>Testimonianze di camminatori ed esperti del territorio, con aggiunta di immagini e diari dei </a:t>
            </a:r>
            <a:r>
              <a:rPr lang="it-IT" sz="1600" dirty="0" smtClean="0">
                <a:latin typeface="Bahnschrift Light" panose="020B0502040204020203" pitchFamily="34" charset="0"/>
              </a:rPr>
              <a:t>camminatori </a:t>
            </a:r>
            <a:endParaRPr lang="it-IT" sz="1600" dirty="0"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ammini in Italia, Giubileo 2025: la rete dei cammini della Regione Lazio  per i pellegrini a Roma">
            <a:extLst>
              <a:ext uri="{FF2B5EF4-FFF2-40B4-BE49-F238E27FC236}">
                <a16:creationId xmlns="" xmlns:a16="http://schemas.microsoft.com/office/drawing/2014/main" id="{16C00A25-51DE-D470-3C7F-3B7F4B483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64" y="3999842"/>
            <a:ext cx="5136720" cy="21265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 Cammini della Spiritualità nel Lazio">
            <a:extLst>
              <a:ext uri="{FF2B5EF4-FFF2-40B4-BE49-F238E27FC236}">
                <a16:creationId xmlns="" xmlns:a16="http://schemas.microsoft.com/office/drawing/2014/main" id="{7E9583F7-362D-B277-D983-5DFC5C508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242" y="3999841"/>
            <a:ext cx="4348392" cy="22681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grande bellezza della Terra dei Cammini. Il Lazio si mette in marcia |  Gazzetta.it">
            <a:extLst>
              <a:ext uri="{FF2B5EF4-FFF2-40B4-BE49-F238E27FC236}">
                <a16:creationId xmlns="" xmlns:a16="http://schemas.microsoft.com/office/drawing/2014/main" id="{05A20FE2-7F86-8248-D79A-6CE216D80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462" y="4920134"/>
            <a:ext cx="3176905" cy="17016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708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516672" y="159915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TARGET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1AEE996D-6CCE-FDDF-9DCA-F12CFEE69985}"/>
              </a:ext>
            </a:extLst>
          </p:cNvPr>
          <p:cNvSpPr txBox="1"/>
          <p:nvPr/>
        </p:nvSpPr>
        <p:spPr>
          <a:xfrm>
            <a:off x="1193799" y="1155700"/>
            <a:ext cx="94787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Bahnschrift Light" panose="020B0502040204020203" pitchFamily="34" charset="0"/>
              </a:rPr>
              <a:t>Prevalentemente adulti di mezza età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Bahnschrift Light" panose="020B0502040204020203" pitchFamily="34" charset="0"/>
              </a:rPr>
              <a:t>Amante della natura e delle escursioni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Bahnschrift Light" panose="020B0502040204020203" pitchFamily="34" charset="0"/>
              </a:rPr>
              <a:t>Persone a cui interessa esplorare nuovi luoghi e conoscerne la propria storia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Bahnschrift Light" panose="020B0502040204020203" pitchFamily="34" charset="0"/>
              </a:rPr>
              <a:t>Un’esperienza travolgente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Bahnschrift Light" panose="020B0502040204020203" pitchFamily="34" charset="0"/>
              </a:rPr>
              <a:t>Adatto ai viaggi d’istruzione per gli istituti superiori </a:t>
            </a:r>
          </a:p>
          <a:p>
            <a:endParaRPr lang="it-IT" dirty="0">
              <a:latin typeface="Bahnschrift Light" panose="020B0502040204020203" pitchFamily="34" charset="0"/>
            </a:endParaRPr>
          </a:p>
        </p:txBody>
      </p:sp>
      <p:graphicFrame>
        <p:nvGraphicFramePr>
          <p:cNvPr id="5" name="Tabella 4">
            <a:extLst>
              <a:ext uri="{FF2B5EF4-FFF2-40B4-BE49-F238E27FC236}">
                <a16:creationId xmlns="" xmlns:a16="http://schemas.microsoft.com/office/drawing/2014/main" id="{4AD7C3FD-F457-DA40-CDDF-55207BBE6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683805"/>
              </p:ext>
            </p:extLst>
          </p:nvPr>
        </p:nvGraphicFramePr>
        <p:xfrm>
          <a:off x="1930399" y="3700226"/>
          <a:ext cx="8331201" cy="200207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777067">
                  <a:extLst>
                    <a:ext uri="{9D8B030D-6E8A-4147-A177-3AD203B41FA5}">
                      <a16:colId xmlns="" xmlns:a16="http://schemas.microsoft.com/office/drawing/2014/main" val="295085110"/>
                    </a:ext>
                  </a:extLst>
                </a:gridCol>
                <a:gridCol w="2777067">
                  <a:extLst>
                    <a:ext uri="{9D8B030D-6E8A-4147-A177-3AD203B41FA5}">
                      <a16:colId xmlns="" xmlns:a16="http://schemas.microsoft.com/office/drawing/2014/main" val="256205303"/>
                    </a:ext>
                  </a:extLst>
                </a:gridCol>
                <a:gridCol w="2777067">
                  <a:extLst>
                    <a:ext uri="{9D8B030D-6E8A-4147-A177-3AD203B41FA5}">
                      <a16:colId xmlns="" xmlns:a16="http://schemas.microsoft.com/office/drawing/2014/main" val="1181372511"/>
                    </a:ext>
                  </a:extLst>
                </a:gridCol>
              </a:tblGrid>
              <a:tr h="948519">
                <a:tc>
                  <a:txBody>
                    <a:bodyPr/>
                    <a:lstStyle/>
                    <a:p>
                      <a:pPr algn="ctr"/>
                      <a:r>
                        <a:rPr lang="it-IT" b="0" dirty="0">
                          <a:solidFill>
                            <a:srgbClr val="125008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Light" panose="020B0502040204020203" pitchFamily="34" charset="0"/>
                        </a:rPr>
                        <a:t>TERRITORIO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>
                          <a:solidFill>
                            <a:srgbClr val="125008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Light" panose="020B0502040204020203" pitchFamily="34" charset="0"/>
                        </a:rPr>
                        <a:t>DMO presenti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>
                          <a:solidFill>
                            <a:srgbClr val="125008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 Light" panose="020B0502040204020203" pitchFamily="34" charset="0"/>
                        </a:rPr>
                        <a:t>ATTRATIVITÀ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40772674"/>
                  </a:ext>
                </a:extLst>
              </a:tr>
              <a:tr h="1053555">
                <a:tc>
                  <a:txBody>
                    <a:bodyPr/>
                    <a:lstStyle/>
                    <a:p>
                      <a:r>
                        <a:rPr lang="it-IT" dirty="0">
                          <a:latin typeface="Bahnschrift Light" panose="020B0502040204020203" pitchFamily="34" charset="0"/>
                        </a:rPr>
                        <a:t>Lazio meridionale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hnschrift Light" panose="020B0502040204020203" pitchFamily="34" charset="0"/>
                        </a:rPr>
                        <a:t>Lazio in </a:t>
                      </a:r>
                    </a:p>
                    <a:p>
                      <a:r>
                        <a:rPr lang="it-IT" dirty="0">
                          <a:latin typeface="Bahnschrift Light" panose="020B0502040204020203" pitchFamily="34" charset="0"/>
                        </a:rPr>
                        <a:t>Terra dei Cammini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Bahnschrift Light" panose="020B0502040204020203" pitchFamily="34" charset="0"/>
                        </a:rPr>
                        <a:t>Cammini religiosi</a:t>
                      </a:r>
                    </a:p>
                    <a:p>
                      <a:r>
                        <a:rPr lang="it-IT" dirty="0">
                          <a:latin typeface="Bahnschrift Light" panose="020B0502040204020203" pitchFamily="34" charset="0"/>
                        </a:rPr>
                        <a:t>Cammini storici </a:t>
                      </a:r>
                    </a:p>
                    <a:p>
                      <a:r>
                        <a:rPr lang="it-IT" dirty="0">
                          <a:latin typeface="Bahnschrift Light" panose="020B0502040204020203" pitchFamily="34" charset="0"/>
                        </a:rPr>
                        <a:t>Escursioni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2341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0936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016014" y="193774"/>
            <a:ext cx="5160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itchFamily="34" charset="0"/>
              </a:rPr>
              <a:t>APPRENDIMENTO DI SOTTOGRUPPO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FA0ABF6E-C738-18EE-D3A9-9AC634BC771A}"/>
              </a:ext>
            </a:extLst>
          </p:cNvPr>
          <p:cNvSpPr txBox="1"/>
          <p:nvPr/>
        </p:nvSpPr>
        <p:spPr>
          <a:xfrm>
            <a:off x="1002090" y="947995"/>
            <a:ext cx="1006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Il sottogruppo I Cammini ha appreso in questi incontri nuove conoscenze, per esempio, cos’è una DMO e come si collabora in un gruppo di lavoro. Cosa vuol dire confrontare le proprie idee con gli altri ed arrivare a dei compromessi.</a:t>
            </a:r>
            <a:endParaRPr lang="it-IT" sz="1600" dirty="0"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F1B8B4C8-ECE7-9A35-B469-CED5B6AC4214}"/>
              </a:ext>
            </a:extLst>
          </p:cNvPr>
          <p:cNvSpPr txBox="1"/>
          <p:nvPr/>
        </p:nvSpPr>
        <p:spPr>
          <a:xfrm>
            <a:off x="975590" y="3786346"/>
            <a:ext cx="105675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Nella realizzazione del progetto per uno sviluppo turistico, abbiamo appreso la conoscenza del territorio, e attraverso l’utilizzo di un Power Point abbiamo reso visibile il percorso della formazione-intervento, che si articola in: scenario, obiettivo, analisi, benchmarking, progettazione e apprendimento</a:t>
            </a:r>
            <a:r>
              <a:rPr lang="it-IT" sz="1600" dirty="0" smtClean="0">
                <a:latin typeface="Bahnschrift Light" panose="020B0502040204020203" pitchFamily="34" charset="0"/>
              </a:rPr>
              <a:t>.</a:t>
            </a:r>
            <a:endParaRPr lang="it-IT" sz="1600" dirty="0">
              <a:latin typeface="Bahnschrift Light" panose="020B0502040204020203" pitchFamily="34" charset="0"/>
            </a:endParaRPr>
          </a:p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Inoltre abbiamo scoperto che il nostro territorio è ampio di percorsi territoriali.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611B5D3A-644B-46A4-9CE6-B34478554432}"/>
              </a:ext>
            </a:extLst>
          </p:cNvPr>
          <p:cNvSpPr txBox="1"/>
          <p:nvPr/>
        </p:nvSpPr>
        <p:spPr>
          <a:xfrm>
            <a:off x="1002090" y="2228671"/>
            <a:ext cx="1054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In questi incontri abbiamo avuto l’opportunità di conoscere l’economia del territorio, capendo che il Turismo è un settore trainante visto che la </a:t>
            </a:r>
            <a:r>
              <a:rPr lang="it-IT" sz="1600" dirty="0" err="1">
                <a:latin typeface="Bahnschrift Light" panose="020B0502040204020203" pitchFamily="34" charset="0"/>
              </a:rPr>
              <a:t>Stellantis</a:t>
            </a:r>
            <a:r>
              <a:rPr lang="it-IT" sz="1600" dirty="0">
                <a:latin typeface="Bahnschrift Light" panose="020B0502040204020203" pitchFamily="34" charset="0"/>
              </a:rPr>
              <a:t> sta riducendo il proprio personale, togliendo opportunità di lavoro; perciò noi dobbiamo essere in grado di creare un nuovo impiego e questo settore se sviluppato al meglio può fruttare opportunità lavorative.</a:t>
            </a:r>
          </a:p>
        </p:txBody>
      </p:sp>
    </p:spTree>
    <p:extLst>
      <p:ext uri="{BB962C8B-B14F-4D97-AF65-F5344CB8AC3E}">
        <p14:creationId xmlns:p14="http://schemas.microsoft.com/office/powerpoint/2010/main" val="3235092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058502" y="274759"/>
            <a:ext cx="4623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i="1" dirty="0">
                <a:solidFill>
                  <a:srgbClr val="1250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itchFamily="34" charset="0"/>
              </a:rPr>
              <a:t>APPRENDIMENTO INDIVIDUALE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336A301C-E208-CC9E-AF27-EEA9FC7446E6}"/>
              </a:ext>
            </a:extLst>
          </p:cNvPr>
          <p:cNvSpPr txBox="1"/>
          <p:nvPr/>
        </p:nvSpPr>
        <p:spPr>
          <a:xfrm>
            <a:off x="914399" y="1034029"/>
            <a:ext cx="10703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Martina: in questo arco di lavoro sono venuta a conoscenza del patrimonio che custodisce il nostro territorio. Arricchendo la mia conoscenza di esso e di quanto noi giovani siamo importanti per il suo progresso. Spesso siamo però noi giovani a non informarci di cosa ci offre il territorio e di conseguenza non lo potremo mai portare a conoscenza di altri.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6FBC622A-8A1C-86A4-C524-5F38D63D8F2A}"/>
              </a:ext>
            </a:extLst>
          </p:cNvPr>
          <p:cNvSpPr txBox="1"/>
          <p:nvPr/>
        </p:nvSpPr>
        <p:spPr>
          <a:xfrm>
            <a:off x="914399" y="2550626"/>
            <a:ext cx="10703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Bahnschrift Light" panose="020B0502040204020203" pitchFamily="34" charset="0"/>
              </a:rPr>
              <a:t>Rossella: grazie al progetto intrapreso ho incrementato il mio sapere e maturato la consapevolezza di tutto ciò che può offrire il nostro territorio, e che può offrirci anche un’opportunità di lavoro.  Ed è per questo che dovremmo essere noi ragazzi ad informarci, a diffondere e a creare turismo in questo territorio.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97548AD7-3DF9-6186-E942-2419A30CE6E8}"/>
              </a:ext>
            </a:extLst>
          </p:cNvPr>
          <p:cNvSpPr txBox="1"/>
          <p:nvPr/>
        </p:nvSpPr>
        <p:spPr>
          <a:xfrm>
            <a:off x="914398" y="3821002"/>
            <a:ext cx="10703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>
                <a:latin typeface="Bahnschrift Light" panose="020B0502040204020203" pitchFamily="34" charset="0"/>
              </a:rPr>
              <a:t>Ramneet</a:t>
            </a:r>
            <a:r>
              <a:rPr lang="it-IT" sz="1600" dirty="0">
                <a:latin typeface="Bahnschrift Light" panose="020B0502040204020203" pitchFamily="34" charset="0"/>
              </a:rPr>
              <a:t>: da questo progetto che la scuola ha deciso di iniziare, ho appreso che bisogna sempre conoscere le risorse del territorio in cui viviamo per fruttarle al meglio ed essere a conoscenza dei progetti o iniziative che prende il nostro comune.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49E86273-FEDC-DC41-B6AE-F7C7281FB532}"/>
              </a:ext>
            </a:extLst>
          </p:cNvPr>
          <p:cNvSpPr txBox="1"/>
          <p:nvPr/>
        </p:nvSpPr>
        <p:spPr>
          <a:xfrm>
            <a:off x="914398" y="4992974"/>
            <a:ext cx="10703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Bahnschrift Light" panose="020B0502040204020203" pitchFamily="34" charset="0"/>
              </a:rPr>
              <a:t>Noemi: grazie a questo progetto, ho imparato quanto sia importante ed educativo conoscere il valore dei nostri territori e saperlo sfruttare al massimo con i sui lati negativi e positivi.</a:t>
            </a:r>
          </a:p>
        </p:txBody>
      </p:sp>
    </p:spTree>
    <p:extLst>
      <p:ext uri="{BB962C8B-B14F-4D97-AF65-F5344CB8AC3E}">
        <p14:creationId xmlns:p14="http://schemas.microsoft.com/office/powerpoint/2010/main" val="440892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A1449C6-622A-7DDA-9E78-6714995D619E}"/>
              </a:ext>
            </a:extLst>
          </p:cNvPr>
          <p:cNvSpPr txBox="1"/>
          <p:nvPr/>
        </p:nvSpPr>
        <p:spPr>
          <a:xfrm>
            <a:off x="1781909" y="4778521"/>
            <a:ext cx="92279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latin typeface="Bahnschrift Light" panose="020B0502040204020203" pitchFamily="34" charset="0"/>
              </a:rPr>
              <a:t>Ognuno di noi è venuto conoscenza del ricco patrimonio che custodisce il nostro territorio. Ciascuno di noi ha collaborato attivamente alla realizzazione di questo progetto, incrementando il proprio sapere e la propria consapevolezza di quel che ci può offrire la divulgazione del nostro territorio. </a:t>
            </a:r>
            <a:r>
              <a:rPr lang="it-IT" sz="1600" dirty="0" smtClean="0">
                <a:latin typeface="Bahnschrift Light" panose="020B0502040204020203" pitchFamily="34" charset="0"/>
              </a:rPr>
              <a:t>dandoci </a:t>
            </a:r>
            <a:r>
              <a:rPr lang="it-IT" sz="1600" dirty="0">
                <a:latin typeface="Bahnschrift Light" panose="020B0502040204020203" pitchFamily="34" charset="0"/>
              </a:rPr>
              <a:t>la possibilità di una forma di lavoro</a:t>
            </a:r>
            <a:r>
              <a:rPr lang="it-IT" sz="1200" dirty="0">
                <a:latin typeface="Bahnschrift Light" panose="020B0502040204020203" pitchFamily="34" charset="0"/>
              </a:rPr>
              <a:t>.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230923" y="1817077"/>
            <a:ext cx="4349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Bahnschrift Light" pitchFamily="34" charset="0"/>
              </a:rPr>
              <a:t>Michele: grazie a questo progetto ho capito che è importante conoscere il nostro territorio e le specialità dei nostri Comuni.</a:t>
            </a:r>
            <a:endParaRPr lang="it-IT" sz="1600" dirty="0">
              <a:latin typeface="Bahnschrift Light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084277" y="1781908"/>
            <a:ext cx="57813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Bahnschrift Light" pitchFamily="34" charset="0"/>
              </a:rPr>
              <a:t>Alessandro: in questo progetto ho appreso che il territorio in cui viviamo è ricco di storia e cultura ed è importante accudirlo e pubblicizzarlo ai terzi che non lo conoscono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350187" y="3059721"/>
            <a:ext cx="4091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Bahnschrift Light" pitchFamily="34" charset="0"/>
              </a:rPr>
              <a:t>Giada: da questo progetto ho metabolizzato che è importante sapere e conoscere le ricchezze del proprio territorio ed essere aggiornati su tutte le attività che ne conseguono.</a:t>
            </a:r>
            <a:endParaRPr lang="it-IT" sz="1600" dirty="0"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014482"/>
      </p:ext>
    </p:extLst>
  </p:cSld>
  <p:clrMapOvr>
    <a:masterClrMapping/>
  </p:clrMapOvr>
</p:sld>
</file>

<file path=ppt/theme/theme1.xml><?xml version="1.0" encoding="utf-8"?>
<a:theme xmlns:a="http://schemas.openxmlformats.org/drawingml/2006/main" name="Ritaglio">
  <a:themeElements>
    <a:clrScheme name="Ritaglio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itaglio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itagli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Ritaglio</Template>
  <TotalTime>983</TotalTime>
  <Words>1296</Words>
  <Application>Microsoft Office PowerPoint</Application>
  <PresentationFormat>Personalizzato</PresentationFormat>
  <Paragraphs>106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Ritaglio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martina di silvestro</dc:creator>
  <cp:lastModifiedBy>Renato Di Gregorio</cp:lastModifiedBy>
  <cp:revision>33</cp:revision>
  <dcterms:created xsi:type="dcterms:W3CDTF">2024-01-01T14:12:43Z</dcterms:created>
  <dcterms:modified xsi:type="dcterms:W3CDTF">2024-01-30T19:04:19Z</dcterms:modified>
</cp:coreProperties>
</file>