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59" r:id="rId5"/>
    <p:sldId id="264" r:id="rId6"/>
    <p:sldId id="265" r:id="rId7"/>
    <p:sldId id="269" r:id="rId8"/>
    <p:sldId id="260" r:id="rId9"/>
    <p:sldId id="270" r:id="rId10"/>
    <p:sldId id="261" r:id="rId11"/>
    <p:sldId id="267" r:id="rId12"/>
    <p:sldId id="271" r:id="rId13"/>
    <p:sldId id="262" r:id="rId14"/>
    <p:sldId id="263" r:id="rId15"/>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zione predefinita" id="{3F6C93CE-2DC2-47E6-A227-95E49AD01644}">
          <p14:sldIdLst>
            <p14:sldId id="257"/>
            <p14:sldId id="256"/>
            <p14:sldId id="258"/>
            <p14:sldId id="259"/>
          </p14:sldIdLst>
        </p14:section>
        <p14:section name="Sezione senza titolo" id="{AA0DDCF1-0A2F-4446-BC4D-19BF3898299E}">
          <p14:sldIdLst>
            <p14:sldId id="264"/>
            <p14:sldId id="265"/>
            <p14:sldId id="269"/>
            <p14:sldId id="260"/>
            <p14:sldId id="270"/>
            <p14:sldId id="261"/>
            <p14:sldId id="267"/>
            <p14:sldId id="271"/>
            <p14:sldId id="262"/>
            <p14:sldId id="263"/>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ile medio 2 - Color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0A1B5D5-9B99-4C35-A422-299274C87663}" styleName="Stile medio 1 - Colore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3296810-A885-4BE3-A3E7-6D5BEEA58F35}" styleName="Stile medio 2 - Colore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9" d="100"/>
          <a:sy n="59" d="100"/>
        </p:scale>
        <p:origin x="-1194"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DC6F56A4-F872-439B-86F9-14B082779876}" type="datetimeFigureOut">
              <a:rPr lang="it-IT" smtClean="0"/>
              <a:t>30/01/2024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38FD519-D91F-4083-8BEB-82FC7EED26A8}" type="slidenum">
              <a:rPr lang="it-IT" smtClean="0"/>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DC6F56A4-F872-439B-86F9-14B082779876}" type="datetimeFigureOut">
              <a:rPr lang="it-IT" smtClean="0"/>
              <a:t>30/01/2024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38FD519-D91F-4083-8BEB-82FC7EED26A8}" type="slidenum">
              <a:rPr lang="it-IT" smtClean="0"/>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fld id="{DC6F56A4-F872-439B-86F9-14B082779876}" type="datetimeFigureOut">
              <a:rPr lang="it-IT" smtClean="0"/>
              <a:t>30/01/2024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38FD519-D91F-4083-8BEB-82FC7EED26A8}" type="slidenum">
              <a:rPr lang="it-IT" smtClean="0"/>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DC6F56A4-F872-439B-86F9-14B082779876}" type="datetimeFigureOut">
              <a:rPr lang="it-IT" smtClean="0"/>
              <a:t>30/01/2024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C38FD519-D91F-4083-8BEB-82FC7EED26A8}" type="slidenum">
              <a:rPr lang="it-IT" smtClean="0"/>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DC6F56A4-F872-439B-86F9-14B082779876}" type="datetimeFigureOut">
              <a:rPr lang="it-IT" smtClean="0"/>
              <a:t>30/01/2024</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C38FD519-D91F-4083-8BEB-82FC7EED26A8}" type="slidenum">
              <a:rPr lang="it-IT" smtClean="0"/>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DC6F56A4-F872-439B-86F9-14B082779876}" type="datetimeFigureOut">
              <a:rPr lang="it-IT" smtClean="0"/>
              <a:t>30/01/2024</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C38FD519-D91F-4083-8BEB-82FC7EED26A8}" type="slidenum">
              <a:rPr lang="it-IT" smtClean="0"/>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DC6F56A4-F872-439B-86F9-14B082779876}" type="datetimeFigureOut">
              <a:rPr lang="it-IT" smtClean="0"/>
              <a:t>30/01/2024</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C38FD519-D91F-4083-8BEB-82FC7EED26A8}" type="slidenum">
              <a:rPr lang="it-IT" smtClean="0"/>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DC6F56A4-F872-439B-86F9-14B082779876}" type="datetimeFigureOut">
              <a:rPr lang="it-IT" smtClean="0"/>
              <a:t>30/01/2024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C38FD519-D91F-4083-8BEB-82FC7EED26A8}" type="slidenum">
              <a:rPr lang="it-IT" smtClean="0"/>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DC6F56A4-F872-439B-86F9-14B082779876}" type="datetimeFigureOut">
              <a:rPr lang="it-IT" smtClean="0"/>
              <a:t>30/01/2024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C38FD519-D91F-4083-8BEB-82FC7EED26A8}" type="slidenum">
              <a:rPr lang="it-IT" smtClean="0"/>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DC6F56A4-F872-439B-86F9-14B082779876}" type="datetimeFigureOut">
              <a:rPr lang="it-IT" smtClean="0"/>
              <a:t>30/01/2024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38FD519-D91F-4083-8BEB-82FC7EED26A8}" type="slidenum">
              <a:rPr lang="it-IT" smtClean="0"/>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DC6F56A4-F872-439B-86F9-14B082779876}" type="datetimeFigureOut">
              <a:rPr lang="it-IT" smtClean="0"/>
              <a:t>30/01/2024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38FD519-D91F-4083-8BEB-82FC7EED26A8}" type="slidenum">
              <a:rPr lang="it-IT" smtClean="0"/>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0"/>
          <a:tileRect/>
        </a:grad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6F56A4-F872-439B-86F9-14B082779876}" type="datetimeFigureOut">
              <a:rPr lang="it-IT" smtClean="0"/>
              <a:t>30/01/2024</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8FD519-D91F-4083-8BEB-82FC7EED26A8}" type="slidenum">
              <a:rPr lang="it-IT" smtClean="0"/>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hyperlink" Target="http://www.associazioneseraf.it/progetti/scheda_progetto.html?cod_progetto=33" TargetMode="External"/><Relationship Id="rId1" Type="http://schemas.openxmlformats.org/officeDocument/2006/relationships/slideLayout" Target="../slideLayouts/slideLayout7.xml"/><Relationship Id="rId6" Type="http://schemas.openxmlformats.org/officeDocument/2006/relationships/hyperlink" Target="https://www.coneglianovaldobbiadene.it/" TargetMode="External"/><Relationship Id="rId5" Type="http://schemas.openxmlformats.org/officeDocument/2006/relationships/image" Target="../media/image9.png"/><Relationship Id="rId4" Type="http://schemas.openxmlformats.org/officeDocument/2006/relationships/hyperlink" Target="http://www.associazioneseraf.it/progetti/scheda_progetto.html?cod_progetto=20"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845366" y="200589"/>
            <a:ext cx="7500990" cy="830997"/>
          </a:xfrm>
          <a:prstGeom prst="rect">
            <a:avLst/>
          </a:prstGeom>
          <a:noFill/>
        </p:spPr>
        <p:txBody>
          <a:bodyPr wrap="square" rtlCol="0">
            <a:spAutoFit/>
          </a:bodyPr>
          <a:lstStyle/>
          <a:p>
            <a:pPr algn="ctr"/>
            <a:r>
              <a:rPr lang="it-IT" sz="48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Forte" pitchFamily="66" charset="0"/>
              </a:rPr>
              <a:t>Assapora a Km0!</a:t>
            </a:r>
          </a:p>
        </p:txBody>
      </p:sp>
      <p:sp>
        <p:nvSpPr>
          <p:cNvPr id="7170" name="AutoShape 2" descr="Enogastronomia | Terme del Lazio"/>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7172" name="AutoShape 4" descr="Enogastronomia | Terme del Lazio"/>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7174" name="AutoShape 6" descr="Enogastronomia | Terme del Lazio"/>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7176" name="AutoShape 8" descr="Enogastronomia | Terme del Lazio"/>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7178" name="AutoShape 10" descr="Enogastronomia | Terme del Lazio"/>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7180" name="AutoShape 12" descr="Enogastronomia | Terme del Lazio"/>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7182" name="AutoShape 14" descr="Enogastronomia | Terme del Lazio"/>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10" name="Immagine 9" descr="download.jpg"/>
          <p:cNvPicPr>
            <a:picLocks noChangeAspect="1"/>
          </p:cNvPicPr>
          <p:nvPr/>
        </p:nvPicPr>
        <p:blipFill>
          <a:blip r:embed="rId2"/>
          <a:stretch>
            <a:fillRect/>
          </a:stretch>
        </p:blipFill>
        <p:spPr>
          <a:xfrm>
            <a:off x="357158" y="357166"/>
            <a:ext cx="2186782" cy="3286148"/>
          </a:xfrm>
          <a:prstGeom prst="rect">
            <a:avLst/>
          </a:prstGeom>
          <a:ln>
            <a:noFill/>
          </a:ln>
          <a:effectLst>
            <a:softEdge rad="112500"/>
          </a:effectLst>
        </p:spPr>
      </p:pic>
      <p:pic>
        <p:nvPicPr>
          <p:cNvPr id="11" name="Immagine 10" descr="images.jpg"/>
          <p:cNvPicPr>
            <a:picLocks noChangeAspect="1"/>
          </p:cNvPicPr>
          <p:nvPr/>
        </p:nvPicPr>
        <p:blipFill>
          <a:blip r:embed="rId3"/>
          <a:stretch>
            <a:fillRect/>
          </a:stretch>
        </p:blipFill>
        <p:spPr>
          <a:xfrm>
            <a:off x="2627198" y="3616909"/>
            <a:ext cx="6159644" cy="2606690"/>
          </a:xfrm>
          <a:prstGeom prst="rect">
            <a:avLst/>
          </a:prstGeom>
          <a:ln>
            <a:noFill/>
          </a:ln>
          <a:effectLst>
            <a:softEdge rad="112500"/>
          </a:effectLst>
        </p:spPr>
      </p:pic>
      <p:sp>
        <p:nvSpPr>
          <p:cNvPr id="12" name="CasellaDiTesto 11"/>
          <p:cNvSpPr txBox="1"/>
          <p:nvPr/>
        </p:nvSpPr>
        <p:spPr>
          <a:xfrm>
            <a:off x="2920938" y="1123077"/>
            <a:ext cx="5572164" cy="1754326"/>
          </a:xfrm>
          <a:prstGeom prst="rect">
            <a:avLst/>
          </a:prstGeom>
          <a:noFill/>
        </p:spPr>
        <p:txBody>
          <a:bodyPr wrap="square" rtlCol="0">
            <a:spAutoFit/>
          </a:bodyPr>
          <a:lstStyle/>
          <a:p>
            <a:endParaRPr lang="it-IT" dirty="0">
              <a:solidFill>
                <a:srgbClr val="C00000"/>
              </a:solidFill>
              <a:latin typeface="Georgia" pitchFamily="18" charset="0"/>
            </a:endParaRPr>
          </a:p>
          <a:p>
            <a:r>
              <a:rPr lang="it-IT" dirty="0">
                <a:solidFill>
                  <a:srgbClr val="C00000"/>
                </a:solidFill>
                <a:latin typeface="Georgia" pitchFamily="18" charset="0"/>
              </a:rPr>
              <a:t>Obiettivo: trovare uno strumento  che faccia crescere il turismo enogastronomico, cioè quel turismo </a:t>
            </a:r>
            <a:r>
              <a:rPr lang="it-IT" dirty="0" err="1">
                <a:solidFill>
                  <a:srgbClr val="C00000"/>
                </a:solidFill>
                <a:latin typeface="Georgia" pitchFamily="18" charset="0"/>
              </a:rPr>
              <a:t>attraibile</a:t>
            </a:r>
            <a:r>
              <a:rPr lang="it-IT" dirty="0">
                <a:solidFill>
                  <a:srgbClr val="C00000"/>
                </a:solidFill>
                <a:latin typeface="Georgia" pitchFamily="18" charset="0"/>
              </a:rPr>
              <a:t> attraverso proposte di una cucina  tradizionale di qualità e di acquisto di prodotti genuini distintivi del territorio</a:t>
            </a:r>
          </a:p>
        </p:txBody>
      </p:sp>
      <p:pic>
        <p:nvPicPr>
          <p:cNvPr id="6" name="Immagine 5">
            <a:extLst>
              <a:ext uri="{FF2B5EF4-FFF2-40B4-BE49-F238E27FC236}">
                <a16:creationId xmlns:a16="http://schemas.microsoft.com/office/drawing/2014/main" xmlns="" id="{6197379D-B323-B1E8-3138-E6C1F8C46931}"/>
              </a:ext>
            </a:extLst>
          </p:cNvPr>
          <p:cNvPicPr>
            <a:picLocks noChangeAspect="1"/>
          </p:cNvPicPr>
          <p:nvPr/>
        </p:nvPicPr>
        <p:blipFill>
          <a:blip r:embed="rId4"/>
          <a:stretch>
            <a:fillRect/>
          </a:stretch>
        </p:blipFill>
        <p:spPr>
          <a:xfrm>
            <a:off x="155575" y="4675103"/>
            <a:ext cx="936989" cy="936989"/>
          </a:xfrm>
          <a:prstGeom prst="rect">
            <a:avLst/>
          </a:prstGeom>
          <a:ln>
            <a:noFill/>
          </a:ln>
          <a:effectLst>
            <a:softEdge rad="112500"/>
          </a:effectLst>
        </p:spPr>
      </p:pic>
      <p:sp>
        <p:nvSpPr>
          <p:cNvPr id="3" name="CasellaDiTesto 2">
            <a:extLst>
              <a:ext uri="{FF2B5EF4-FFF2-40B4-BE49-F238E27FC236}">
                <a16:creationId xmlns:a16="http://schemas.microsoft.com/office/drawing/2014/main" xmlns="" id="{5D93DB4A-5F09-D715-E81E-F240A41EC5A2}"/>
              </a:ext>
            </a:extLst>
          </p:cNvPr>
          <p:cNvSpPr txBox="1"/>
          <p:nvPr/>
        </p:nvSpPr>
        <p:spPr>
          <a:xfrm>
            <a:off x="23584" y="5612092"/>
            <a:ext cx="2925821" cy="338554"/>
          </a:xfrm>
          <a:prstGeom prst="rect">
            <a:avLst/>
          </a:prstGeom>
          <a:noFill/>
        </p:spPr>
        <p:txBody>
          <a:bodyPr wrap="square" rtlCol="0">
            <a:spAutoFit/>
          </a:bodyPr>
          <a:lstStyle/>
          <a:p>
            <a:pPr algn="l"/>
            <a:r>
              <a:rPr lang="it-IT" sz="1600" dirty="0">
                <a:solidFill>
                  <a:srgbClr val="C00000"/>
                </a:solidFill>
                <a:latin typeface="Georgia" panose="02040502050405020303" pitchFamily="18" charset="0"/>
              </a:rPr>
              <a:t>“IIS MEDAGLIA D’ORO”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uvola 3"/>
          <p:cNvSpPr/>
          <p:nvPr/>
        </p:nvSpPr>
        <p:spPr>
          <a:xfrm>
            <a:off x="1610375" y="3073727"/>
            <a:ext cx="5492628" cy="3784273"/>
          </a:xfrm>
          <a:prstGeom prst="cloud">
            <a:avLst/>
          </a:prstGeom>
          <a:solidFill>
            <a:srgbClr val="FF99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Sottotitolo 2"/>
          <p:cNvSpPr>
            <a:spLocks noGrp="1"/>
          </p:cNvSpPr>
          <p:nvPr>
            <p:ph type="subTitle" idx="1"/>
          </p:nvPr>
        </p:nvSpPr>
        <p:spPr>
          <a:xfrm>
            <a:off x="1212306" y="3889036"/>
            <a:ext cx="6489292" cy="1752600"/>
          </a:xfrm>
        </p:spPr>
        <p:txBody>
          <a:bodyPr>
            <a:noAutofit/>
          </a:bodyPr>
          <a:lstStyle/>
          <a:p>
            <a:r>
              <a:rPr lang="it-IT" sz="1500" dirty="0">
                <a:solidFill>
                  <a:srgbClr val="C00000"/>
                </a:solidFill>
                <a:latin typeface="Georgia" pitchFamily="18" charset="0"/>
              </a:rPr>
              <a:t>AsiaPaola Gargano (Comune di: Cassino; classe: VA )</a:t>
            </a:r>
          </a:p>
          <a:p>
            <a:r>
              <a:rPr lang="it-IT" sz="1500" dirty="0">
                <a:solidFill>
                  <a:srgbClr val="C00000"/>
                </a:solidFill>
                <a:latin typeface="Georgia" pitchFamily="18" charset="0"/>
              </a:rPr>
              <a:t>Alessia Macari  (Comune di: Cassino; classe: VA )</a:t>
            </a:r>
          </a:p>
          <a:p>
            <a:r>
              <a:rPr lang="it-IT" sz="1500" dirty="0" err="1">
                <a:solidFill>
                  <a:srgbClr val="C00000"/>
                </a:solidFill>
                <a:latin typeface="Georgia" pitchFamily="18" charset="0"/>
              </a:rPr>
              <a:t>Marylou</a:t>
            </a:r>
            <a:r>
              <a:rPr lang="it-IT" sz="1500" dirty="0">
                <a:solidFill>
                  <a:srgbClr val="C00000"/>
                </a:solidFill>
                <a:latin typeface="Georgia" pitchFamily="18" charset="0"/>
              </a:rPr>
              <a:t> Ruscito  (Comune di: </a:t>
            </a:r>
            <a:r>
              <a:rPr lang="it-IT" sz="1500" dirty="0" err="1">
                <a:solidFill>
                  <a:srgbClr val="C00000"/>
                </a:solidFill>
                <a:latin typeface="Georgia" pitchFamily="18" charset="0"/>
              </a:rPr>
              <a:t>Pontecorvo</a:t>
            </a:r>
            <a:r>
              <a:rPr lang="it-IT" sz="1500" dirty="0">
                <a:solidFill>
                  <a:srgbClr val="C00000"/>
                </a:solidFill>
                <a:latin typeface="Georgia" pitchFamily="18" charset="0"/>
              </a:rPr>
              <a:t>; classe: VA )</a:t>
            </a:r>
          </a:p>
          <a:p>
            <a:r>
              <a:rPr lang="it-IT" sz="1500" dirty="0">
                <a:solidFill>
                  <a:srgbClr val="C00000"/>
                </a:solidFill>
                <a:latin typeface="Georgia" pitchFamily="18" charset="0"/>
              </a:rPr>
              <a:t>Ilaria De Rosa  (Comune di: Sant’Elia; classe: VA ) </a:t>
            </a:r>
          </a:p>
          <a:p>
            <a:r>
              <a:rPr lang="it-IT" sz="1500" dirty="0">
                <a:solidFill>
                  <a:srgbClr val="C00000"/>
                </a:solidFill>
                <a:latin typeface="Georgia" pitchFamily="18" charset="0"/>
              </a:rPr>
              <a:t>Alessandra Vano  (Comune di: Cervaro; classe: VA )</a:t>
            </a:r>
          </a:p>
          <a:p>
            <a:r>
              <a:rPr lang="it-IT" sz="1500" dirty="0">
                <a:solidFill>
                  <a:srgbClr val="C00000"/>
                </a:solidFill>
                <a:latin typeface="Georgia" pitchFamily="18" charset="0"/>
              </a:rPr>
              <a:t>Vanessa Mignanelli  (Comune di: Cassino; classe: VA )</a:t>
            </a:r>
          </a:p>
        </p:txBody>
      </p:sp>
      <p:pic>
        <p:nvPicPr>
          <p:cNvPr id="2" name="Immagin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1670" y="157565"/>
            <a:ext cx="5031333" cy="2983403"/>
          </a:xfrm>
          <a:prstGeom prst="rect">
            <a:avLst/>
          </a:prstGeom>
          <a:ln>
            <a:noFill/>
          </a:ln>
          <a:effectLst>
            <a:softEdge rad="112500"/>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a 1"/>
          <p:cNvGraphicFramePr>
            <a:graphicFrameLocks noGrp="1"/>
          </p:cNvGraphicFramePr>
          <p:nvPr>
            <p:extLst>
              <p:ext uri="{D42A27DB-BD31-4B8C-83A1-F6EECF244321}">
                <p14:modId xmlns:p14="http://schemas.microsoft.com/office/powerpoint/2010/main" val="660197076"/>
              </p:ext>
            </p:extLst>
          </p:nvPr>
        </p:nvGraphicFramePr>
        <p:xfrm>
          <a:off x="964381" y="1340768"/>
          <a:ext cx="7000924" cy="1577646"/>
        </p:xfrm>
        <a:graphic>
          <a:graphicData uri="http://schemas.openxmlformats.org/drawingml/2006/table">
            <a:tbl>
              <a:tblPr firstRow="1" bandRow="1">
                <a:tableStyleId>{93296810-A885-4BE3-A3E7-6D5BEEA58F35}</a:tableStyleId>
              </a:tblPr>
              <a:tblGrid>
                <a:gridCol w="1750231">
                  <a:extLst>
                    <a:ext uri="{9D8B030D-6E8A-4147-A177-3AD203B41FA5}">
                      <a16:colId xmlns:a16="http://schemas.microsoft.com/office/drawing/2014/main" xmlns="" val="20000"/>
                    </a:ext>
                  </a:extLst>
                </a:gridCol>
                <a:gridCol w="1750231">
                  <a:extLst>
                    <a:ext uri="{9D8B030D-6E8A-4147-A177-3AD203B41FA5}">
                      <a16:colId xmlns:a16="http://schemas.microsoft.com/office/drawing/2014/main" xmlns="" val="20001"/>
                    </a:ext>
                  </a:extLst>
                </a:gridCol>
                <a:gridCol w="1750231">
                  <a:extLst>
                    <a:ext uri="{9D8B030D-6E8A-4147-A177-3AD203B41FA5}">
                      <a16:colId xmlns:a16="http://schemas.microsoft.com/office/drawing/2014/main" xmlns="" val="20002"/>
                    </a:ext>
                  </a:extLst>
                </a:gridCol>
                <a:gridCol w="1750231">
                  <a:extLst>
                    <a:ext uri="{9D8B030D-6E8A-4147-A177-3AD203B41FA5}">
                      <a16:colId xmlns:a16="http://schemas.microsoft.com/office/drawing/2014/main" xmlns="" val="20003"/>
                    </a:ext>
                  </a:extLst>
                </a:gridCol>
              </a:tblGrid>
              <a:tr h="388926">
                <a:tc>
                  <a:txBody>
                    <a:bodyPr/>
                    <a:lstStyle/>
                    <a:p>
                      <a:r>
                        <a:rPr lang="it-IT" dirty="0"/>
                        <a:t>Territorio</a:t>
                      </a:r>
                    </a:p>
                  </a:txBody>
                  <a:tcPr/>
                </a:tc>
                <a:tc>
                  <a:txBody>
                    <a:bodyPr/>
                    <a:lstStyle/>
                    <a:p>
                      <a:r>
                        <a:rPr lang="it-IT" dirty="0"/>
                        <a:t>DMO presenti</a:t>
                      </a:r>
                    </a:p>
                  </a:txBody>
                  <a:tcPr/>
                </a:tc>
                <a:tc>
                  <a:txBody>
                    <a:bodyPr/>
                    <a:lstStyle/>
                    <a:p>
                      <a:r>
                        <a:rPr lang="it-IT" dirty="0" err="1"/>
                        <a:t>Attrattività</a:t>
                      </a:r>
                      <a:endParaRPr lang="it-IT" dirty="0"/>
                    </a:p>
                  </a:txBody>
                  <a:tcPr/>
                </a:tc>
                <a:tc>
                  <a:txBody>
                    <a:bodyPr/>
                    <a:lstStyle/>
                    <a:p>
                      <a:r>
                        <a:rPr lang="it-IT" dirty="0"/>
                        <a:t>Target</a:t>
                      </a:r>
                    </a:p>
                  </a:txBody>
                  <a:tcPr/>
                </a:tc>
                <a:extLst>
                  <a:ext uri="{0D108BD9-81ED-4DB2-BD59-A6C34878D82A}">
                    <a16:rowId xmlns:a16="http://schemas.microsoft.com/office/drawing/2014/main" xmlns="" val="10000"/>
                  </a:ext>
                </a:extLst>
              </a:tr>
              <a:tr h="1016000">
                <a:tc>
                  <a:txBody>
                    <a:bodyPr/>
                    <a:lstStyle/>
                    <a:p>
                      <a:r>
                        <a:rPr lang="it-IT" dirty="0">
                          <a:solidFill>
                            <a:srgbClr val="C00000"/>
                          </a:solidFill>
                        </a:rPr>
                        <a:t>Lazio meridionale</a:t>
                      </a:r>
                    </a:p>
                  </a:txBody>
                  <a:tcPr/>
                </a:tc>
                <a:tc>
                  <a:txBody>
                    <a:bodyPr/>
                    <a:lstStyle/>
                    <a:p>
                      <a:r>
                        <a:rPr lang="it-IT" dirty="0">
                          <a:solidFill>
                            <a:srgbClr val="C00000"/>
                          </a:solidFill>
                        </a:rPr>
                        <a:t>-Terra dei cammini</a:t>
                      </a:r>
                    </a:p>
                    <a:p>
                      <a:r>
                        <a:rPr lang="it-IT" dirty="0" err="1">
                          <a:solidFill>
                            <a:srgbClr val="C00000"/>
                          </a:solidFill>
                        </a:rPr>
                        <a:t>-Lazio</a:t>
                      </a:r>
                      <a:r>
                        <a:rPr lang="it-IT" baseline="0" dirty="0">
                          <a:solidFill>
                            <a:srgbClr val="C00000"/>
                          </a:solidFill>
                        </a:rPr>
                        <a:t> In</a:t>
                      </a:r>
                      <a:endParaRPr lang="it-IT" dirty="0">
                        <a:solidFill>
                          <a:srgbClr val="C00000"/>
                        </a:solidFill>
                      </a:endParaRPr>
                    </a:p>
                  </a:txBody>
                  <a:tcPr/>
                </a:tc>
                <a:tc>
                  <a:txBody>
                    <a:bodyPr/>
                    <a:lstStyle/>
                    <a:p>
                      <a:r>
                        <a:rPr lang="it-IT" dirty="0">
                          <a:solidFill>
                            <a:srgbClr val="C00000"/>
                          </a:solidFill>
                        </a:rPr>
                        <a:t>-Cantine</a:t>
                      </a:r>
                    </a:p>
                    <a:p>
                      <a:r>
                        <a:rPr lang="it-IT" dirty="0">
                          <a:solidFill>
                            <a:srgbClr val="C00000"/>
                          </a:solidFill>
                        </a:rPr>
                        <a:t>-Ristoranti</a:t>
                      </a:r>
                    </a:p>
                    <a:p>
                      <a:r>
                        <a:rPr lang="it-IT" dirty="0">
                          <a:solidFill>
                            <a:srgbClr val="C00000"/>
                          </a:solidFill>
                        </a:rPr>
                        <a:t>-Percorso</a:t>
                      </a:r>
                      <a:r>
                        <a:rPr lang="it-IT" baseline="0" dirty="0">
                          <a:solidFill>
                            <a:srgbClr val="C00000"/>
                          </a:solidFill>
                        </a:rPr>
                        <a:t> culinario</a:t>
                      </a:r>
                      <a:endParaRPr lang="it-IT" dirty="0">
                        <a:solidFill>
                          <a:srgbClr val="C00000"/>
                        </a:solidFill>
                      </a:endParaRPr>
                    </a:p>
                  </a:txBody>
                  <a:tcPr/>
                </a:tc>
                <a:tc>
                  <a:txBody>
                    <a:bodyPr/>
                    <a:lstStyle/>
                    <a:p>
                      <a:r>
                        <a:rPr lang="it-IT" dirty="0">
                          <a:solidFill>
                            <a:srgbClr val="C00000"/>
                          </a:solidFill>
                        </a:rPr>
                        <a:t>Adulti(</a:t>
                      </a:r>
                      <a:r>
                        <a:rPr lang="it-IT" dirty="0" err="1">
                          <a:solidFill>
                            <a:srgbClr val="C00000"/>
                          </a:solidFill>
                        </a:rPr>
                        <a:t>over</a:t>
                      </a:r>
                      <a:r>
                        <a:rPr lang="it-IT" baseline="0" dirty="0">
                          <a:solidFill>
                            <a:srgbClr val="C00000"/>
                          </a:solidFill>
                        </a:rPr>
                        <a:t> 30)</a:t>
                      </a:r>
                      <a:endParaRPr lang="it-IT" dirty="0">
                        <a:solidFill>
                          <a:srgbClr val="C00000"/>
                        </a:solidFill>
                      </a:endParaRPr>
                    </a:p>
                  </a:txBody>
                  <a:tcPr/>
                </a:tc>
                <a:extLst>
                  <a:ext uri="{0D108BD9-81ED-4DB2-BD59-A6C34878D82A}">
                    <a16:rowId xmlns:a16="http://schemas.microsoft.com/office/drawing/2014/main" xmlns="" val="10001"/>
                  </a:ext>
                </a:extLst>
              </a:tr>
            </a:tbl>
          </a:graphicData>
        </a:graphic>
      </p:graphicFrame>
      <p:sp>
        <p:nvSpPr>
          <p:cNvPr id="3" name="CasellaDiTesto 2"/>
          <p:cNvSpPr txBox="1"/>
          <p:nvPr/>
        </p:nvSpPr>
        <p:spPr>
          <a:xfrm>
            <a:off x="2107389" y="287217"/>
            <a:ext cx="4929222" cy="830997"/>
          </a:xfrm>
          <a:prstGeom prst="rect">
            <a:avLst/>
          </a:prstGeom>
          <a:noFill/>
        </p:spPr>
        <p:txBody>
          <a:bodyPr wrap="square" rtlCol="0">
            <a:spAutoFit/>
          </a:bodyPr>
          <a:lstStyle/>
          <a:p>
            <a:pPr algn="ctr"/>
            <a:r>
              <a:rPr lang="it-IT" sz="48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Forte" pitchFamily="66" charset="0"/>
              </a:rPr>
              <a:t>Scenario</a:t>
            </a:r>
          </a:p>
        </p:txBody>
      </p:sp>
      <p:sp>
        <p:nvSpPr>
          <p:cNvPr id="4" name="CasellaDiTesto 3"/>
          <p:cNvSpPr txBox="1"/>
          <p:nvPr/>
        </p:nvSpPr>
        <p:spPr>
          <a:xfrm>
            <a:off x="827584" y="3140968"/>
            <a:ext cx="7056784" cy="3416320"/>
          </a:xfrm>
          <a:prstGeom prst="rect">
            <a:avLst/>
          </a:prstGeom>
          <a:noFill/>
        </p:spPr>
        <p:txBody>
          <a:bodyPr wrap="square" rtlCol="0">
            <a:spAutoFit/>
          </a:bodyPr>
          <a:lstStyle/>
          <a:p>
            <a:r>
              <a:rPr lang="it-IT" b="1" dirty="0">
                <a:solidFill>
                  <a:srgbClr val="C00000"/>
                </a:solidFill>
              </a:rPr>
              <a:t>Sollecitazioni: </a:t>
            </a:r>
            <a:r>
              <a:rPr lang="it-IT" dirty="0">
                <a:solidFill>
                  <a:srgbClr val="C00000"/>
                </a:solidFill>
              </a:rPr>
              <a:t>le DMO devono trovare come incrementare il turismo  sul proprio territorio valorizzando la cucina tradizionale e i prodotti  enogastronomici  delle imprese locali</a:t>
            </a:r>
          </a:p>
          <a:p>
            <a:r>
              <a:rPr lang="it-IT" b="1" dirty="0">
                <a:solidFill>
                  <a:srgbClr val="C00000"/>
                </a:solidFill>
              </a:rPr>
              <a:t>Opportunità</a:t>
            </a:r>
            <a:r>
              <a:rPr lang="it-IT" dirty="0">
                <a:solidFill>
                  <a:srgbClr val="C00000"/>
                </a:solidFill>
              </a:rPr>
              <a:t>: Se si incrementa il turismo enogastronomico si ottiene anche la possibilità di far conoscere le altre attrattività che il territorio offre per incrementare ulteriormente il turismo</a:t>
            </a:r>
          </a:p>
          <a:p>
            <a:r>
              <a:rPr lang="it-IT" b="1" dirty="0">
                <a:solidFill>
                  <a:srgbClr val="C00000"/>
                </a:solidFill>
              </a:rPr>
              <a:t>Criticità</a:t>
            </a:r>
            <a:r>
              <a:rPr lang="it-IT" dirty="0">
                <a:solidFill>
                  <a:srgbClr val="C00000"/>
                </a:solidFill>
              </a:rPr>
              <a:t>: le pietanze tradizionali fanno parte della cultura locale, ma le ricette sono conservate dagli anziani e rischiano di essere perse  con la loro morte. I produttori di prodotti locali rischiano di scomparire perché i figli non seguono le orme dei padri</a:t>
            </a:r>
          </a:p>
          <a:p>
            <a:r>
              <a:rPr lang="it-IT" b="1" dirty="0">
                <a:solidFill>
                  <a:srgbClr val="C00000"/>
                </a:solidFill>
              </a:rPr>
              <a:t>Vincoli:</a:t>
            </a:r>
            <a:r>
              <a:rPr lang="it-IT" dirty="0">
                <a:solidFill>
                  <a:srgbClr val="C00000"/>
                </a:solidFill>
              </a:rPr>
              <a:t> il progetto deve concludersi entro il 22 di gennaio 2024, l’area di intervento è quello circoscritto dalla DMO Terra dei Cammini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500166" y="525325"/>
            <a:ext cx="6143668" cy="830997"/>
          </a:xfrm>
          <a:prstGeom prst="rect">
            <a:avLst/>
          </a:prstGeom>
          <a:noFill/>
        </p:spPr>
        <p:txBody>
          <a:bodyPr wrap="square" rtlCol="0">
            <a:spAutoFit/>
          </a:bodyPr>
          <a:lstStyle/>
          <a:p>
            <a:pPr algn="ctr"/>
            <a:r>
              <a:rPr lang="it-IT" sz="48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Forte" pitchFamily="66" charset="0"/>
              </a:rPr>
              <a:t>Analisi (modalità)</a:t>
            </a:r>
          </a:p>
        </p:txBody>
      </p:sp>
      <p:sp>
        <p:nvSpPr>
          <p:cNvPr id="3" name="CasellaDiTesto 2"/>
          <p:cNvSpPr txBox="1"/>
          <p:nvPr/>
        </p:nvSpPr>
        <p:spPr>
          <a:xfrm>
            <a:off x="642910" y="1857364"/>
            <a:ext cx="6143668" cy="2677656"/>
          </a:xfrm>
          <a:prstGeom prst="rect">
            <a:avLst/>
          </a:prstGeom>
          <a:noFill/>
        </p:spPr>
        <p:txBody>
          <a:bodyPr wrap="square" rtlCol="0">
            <a:spAutoFit/>
          </a:bodyPr>
          <a:lstStyle/>
          <a:p>
            <a:pPr marL="342900" indent="-342900">
              <a:buFont typeface="+mj-lt"/>
              <a:buAutoNum type="arabicPeriod"/>
            </a:pPr>
            <a:r>
              <a:rPr lang="it-IT" sz="2400" dirty="0">
                <a:solidFill>
                  <a:srgbClr val="C00000"/>
                </a:solidFill>
                <a:latin typeface="Georgia" pitchFamily="18" charset="0"/>
              </a:rPr>
              <a:t>Interviste</a:t>
            </a:r>
          </a:p>
          <a:p>
            <a:pPr marL="342900" indent="-342900">
              <a:buFont typeface="+mj-lt"/>
              <a:buAutoNum type="arabicPeriod"/>
            </a:pPr>
            <a:r>
              <a:rPr lang="it-IT" sz="2400" dirty="0">
                <a:solidFill>
                  <a:srgbClr val="C00000"/>
                </a:solidFill>
                <a:latin typeface="Georgia" pitchFamily="18" charset="0"/>
              </a:rPr>
              <a:t>Ricerca delle informazioni su Internet</a:t>
            </a:r>
          </a:p>
          <a:p>
            <a:pPr marL="342900" indent="-342900">
              <a:buFont typeface="+mj-lt"/>
              <a:buAutoNum type="arabicPeriod"/>
            </a:pPr>
            <a:r>
              <a:rPr lang="it-IT" sz="2400" dirty="0">
                <a:solidFill>
                  <a:srgbClr val="C00000"/>
                </a:solidFill>
                <a:latin typeface="Georgia" pitchFamily="18" charset="0"/>
              </a:rPr>
              <a:t>Interviste ai produttori</a:t>
            </a:r>
          </a:p>
          <a:p>
            <a:pPr marL="342900" indent="-342900">
              <a:buFont typeface="+mj-lt"/>
              <a:buAutoNum type="arabicPeriod"/>
            </a:pPr>
            <a:r>
              <a:rPr lang="it-IT" sz="2400" dirty="0">
                <a:solidFill>
                  <a:srgbClr val="C00000"/>
                </a:solidFill>
                <a:latin typeface="Georgia" pitchFamily="18" charset="0"/>
              </a:rPr>
              <a:t>Interviste a ristoratori</a:t>
            </a:r>
          </a:p>
          <a:p>
            <a:pPr marL="342900" indent="-342900">
              <a:buFont typeface="+mj-lt"/>
              <a:buAutoNum type="arabicPeriod"/>
            </a:pPr>
            <a:r>
              <a:rPr lang="it-IT" sz="2400" dirty="0">
                <a:solidFill>
                  <a:srgbClr val="C00000"/>
                </a:solidFill>
                <a:latin typeface="Georgia" pitchFamily="18" charset="0"/>
              </a:rPr>
              <a:t>Interviste ai cittadini che conoscono le tradizioni culinarie</a:t>
            </a:r>
          </a:p>
          <a:p>
            <a:pPr marL="342900" indent="-342900"/>
            <a:endParaRPr lang="it-IT" sz="2400" dirty="0">
              <a:solidFill>
                <a:srgbClr val="C00000"/>
              </a:solidFill>
              <a:latin typeface="Georgia"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17558" y="576696"/>
            <a:ext cx="7893024" cy="3477875"/>
          </a:xfrm>
          <a:prstGeom prst="rect">
            <a:avLst/>
          </a:prstGeom>
          <a:noFill/>
        </p:spPr>
        <p:txBody>
          <a:bodyPr wrap="square" rtlCol="0">
            <a:spAutoFit/>
          </a:bodyPr>
          <a:lstStyle/>
          <a:p>
            <a:pPr marL="342900" indent="-342900">
              <a:buAutoNum type="arabicPeriod"/>
            </a:pPr>
            <a:r>
              <a:rPr lang="it-IT" sz="2000" dirty="0">
                <a:solidFill>
                  <a:srgbClr val="C00000"/>
                </a:solidFill>
                <a:latin typeface="Georgia" pitchFamily="18" charset="0"/>
              </a:rPr>
              <a:t>INTERVISTA AL PRESIDENTE DELLA DMO ‘TERRA DEI CAMMINI’: </a:t>
            </a:r>
          </a:p>
          <a:p>
            <a:pPr marL="342900" indent="-342900"/>
            <a:r>
              <a:rPr lang="it-IT" sz="2000" dirty="0" smtClean="0">
                <a:solidFill>
                  <a:srgbClr val="C00000"/>
                </a:solidFill>
                <a:latin typeface="Georgia" pitchFamily="18" charset="0"/>
              </a:rPr>
              <a:t>      Alfonso </a:t>
            </a:r>
            <a:r>
              <a:rPr lang="it-IT" sz="2000" dirty="0">
                <a:solidFill>
                  <a:srgbClr val="C00000"/>
                </a:solidFill>
                <a:latin typeface="Georgia" pitchFamily="18" charset="0"/>
              </a:rPr>
              <a:t>Testa ha risposto alle interviste fatte dagli alunni e ha spiegato che il primo passo per valorizzare il territorio e le sue risorse è conoscere la storia e le materie prime. Ha citato: il peperone di Pontecorvo; le castagne di Terelle; il tartufo; il formaggio (bianco) della capretta bianca ; il pane di Sant’Elia; l’olio; il vino di Esperia e Atina.  (</a:t>
            </a:r>
            <a:r>
              <a:rPr lang="it-IT" sz="2000" b="1" dirty="0">
                <a:solidFill>
                  <a:srgbClr val="C00000"/>
                </a:solidFill>
                <a:latin typeface="Georgia" pitchFamily="18" charset="0"/>
              </a:rPr>
              <a:t>La DMO non dispone di un sito internet)</a:t>
            </a:r>
            <a:endParaRPr lang="it-IT" sz="2000" dirty="0">
              <a:solidFill>
                <a:srgbClr val="C00000"/>
              </a:solidFill>
              <a:latin typeface="Georgia" pitchFamily="18" charset="0"/>
            </a:endParaRPr>
          </a:p>
          <a:p>
            <a:pPr marL="342900" indent="-342900"/>
            <a:r>
              <a:rPr lang="it-IT" sz="2000" dirty="0">
                <a:solidFill>
                  <a:srgbClr val="C00000"/>
                </a:solidFill>
                <a:latin typeface="Georgia" pitchFamily="18" charset="0"/>
              </a:rPr>
              <a:t>  </a:t>
            </a:r>
          </a:p>
          <a:p>
            <a:pPr marL="342900" indent="-342900"/>
            <a:endParaRPr lang="it-IT" sz="2000" dirty="0">
              <a:solidFill>
                <a:srgbClr val="C00000"/>
              </a:solidFill>
              <a:latin typeface="Georgia" pitchFamily="18" charset="0"/>
            </a:endParaRPr>
          </a:p>
        </p:txBody>
      </p:sp>
      <p:sp>
        <p:nvSpPr>
          <p:cNvPr id="3" name="CasellaDiTesto 2"/>
          <p:cNvSpPr txBox="1"/>
          <p:nvPr/>
        </p:nvSpPr>
        <p:spPr>
          <a:xfrm>
            <a:off x="446910" y="3242444"/>
            <a:ext cx="7931303" cy="4093428"/>
          </a:xfrm>
          <a:prstGeom prst="rect">
            <a:avLst/>
          </a:prstGeom>
          <a:noFill/>
        </p:spPr>
        <p:txBody>
          <a:bodyPr wrap="square" rtlCol="0">
            <a:spAutoFit/>
          </a:bodyPr>
          <a:lstStyle/>
          <a:p>
            <a:pPr marL="342900" indent="-342900">
              <a:buAutoNum type="arabicPeriod" startAt="2"/>
            </a:pPr>
            <a:endParaRPr lang="it-IT" sz="2000" dirty="0">
              <a:solidFill>
                <a:srgbClr val="C00000"/>
              </a:solidFill>
              <a:latin typeface="Georgia" pitchFamily="18" charset="0"/>
            </a:endParaRPr>
          </a:p>
          <a:p>
            <a:pPr marL="342900" indent="-342900">
              <a:buAutoNum type="arabicPeriod" startAt="2"/>
            </a:pPr>
            <a:endParaRPr lang="it-IT" sz="2000" dirty="0">
              <a:solidFill>
                <a:srgbClr val="C00000"/>
              </a:solidFill>
              <a:latin typeface="Georgia" pitchFamily="18" charset="0"/>
            </a:endParaRPr>
          </a:p>
          <a:p>
            <a:pPr marL="342900" indent="-342900">
              <a:buAutoNum type="arabicPeriod" startAt="2"/>
            </a:pPr>
            <a:r>
              <a:rPr lang="it-IT" sz="2000" dirty="0">
                <a:solidFill>
                  <a:srgbClr val="C00000"/>
                </a:solidFill>
                <a:latin typeface="Georgia" pitchFamily="18" charset="0"/>
              </a:rPr>
              <a:t>RICERCA DELLE INFORMAZIONI SU INTERNET: </a:t>
            </a:r>
          </a:p>
          <a:p>
            <a:r>
              <a:rPr lang="it-IT" sz="2000" dirty="0">
                <a:solidFill>
                  <a:srgbClr val="C00000"/>
                </a:solidFill>
                <a:latin typeface="Georgia" pitchFamily="18" charset="0"/>
              </a:rPr>
              <a:t>Per comprendere come valorizzare i prodotti tipici del proprio territorio al fine di alimentare il turismo enogastronomico , è importante anche effettuare svariate ricerche su internet per venire a conoscenza di cosa cerca il turista, come attirarlo sul territorio, e mettere in luce il patrimonio </a:t>
            </a:r>
            <a:r>
              <a:rPr lang="it-IT" sz="2000" dirty="0" err="1">
                <a:solidFill>
                  <a:srgbClr val="C00000"/>
                </a:solidFill>
                <a:latin typeface="Georgia" pitchFamily="18" charset="0"/>
              </a:rPr>
              <a:t>enogastronomico</a:t>
            </a:r>
            <a:r>
              <a:rPr lang="it-IT" sz="2000" dirty="0">
                <a:solidFill>
                  <a:srgbClr val="C00000"/>
                </a:solidFill>
                <a:latin typeface="Georgia" pitchFamily="18" charset="0"/>
              </a:rPr>
              <a:t> (</a:t>
            </a:r>
            <a:r>
              <a:rPr lang="it-IT" sz="2000" b="1" dirty="0">
                <a:solidFill>
                  <a:srgbClr val="C00000"/>
                </a:solidFill>
                <a:latin typeface="Georgia" pitchFamily="18" charset="0"/>
              </a:rPr>
              <a:t>es. siti esplorati: </a:t>
            </a:r>
            <a:r>
              <a:rPr lang="it-IT" sz="2000" b="1" dirty="0" err="1">
                <a:solidFill>
                  <a:srgbClr val="C00000"/>
                </a:solidFill>
                <a:latin typeface="Georgia" pitchFamily="18" charset="0"/>
              </a:rPr>
              <a:t>easyciociaria</a:t>
            </a:r>
            <a:r>
              <a:rPr lang="it-IT" sz="2000" b="1" dirty="0">
                <a:solidFill>
                  <a:srgbClr val="C00000"/>
                </a:solidFill>
                <a:latin typeface="Georgia" pitchFamily="18" charset="0"/>
              </a:rPr>
              <a:t>; agriturismo.it; </a:t>
            </a:r>
            <a:r>
              <a:rPr lang="it-IT" sz="2000" b="1" dirty="0" err="1">
                <a:solidFill>
                  <a:srgbClr val="C00000"/>
                </a:solidFill>
                <a:latin typeface="Georgia" pitchFamily="18" charset="0"/>
              </a:rPr>
              <a:t>ciociaria</a:t>
            </a:r>
            <a:r>
              <a:rPr lang="it-IT" sz="2000" b="1" dirty="0">
                <a:solidFill>
                  <a:srgbClr val="C00000"/>
                </a:solidFill>
                <a:latin typeface="Georgia" pitchFamily="18" charset="0"/>
              </a:rPr>
              <a:t> in tour</a:t>
            </a:r>
            <a:r>
              <a:rPr lang="it-IT" sz="2000" dirty="0">
                <a:solidFill>
                  <a:srgbClr val="C00000"/>
                </a:solidFill>
                <a:latin typeface="Georgia" pitchFamily="18" charset="0"/>
              </a:rPr>
              <a:t>)</a:t>
            </a:r>
          </a:p>
          <a:p>
            <a:pPr marL="342900" indent="-342900"/>
            <a:endParaRPr lang="it-IT" sz="2000" dirty="0">
              <a:solidFill>
                <a:srgbClr val="C00000"/>
              </a:solidFill>
              <a:latin typeface="Georgia" pitchFamily="18" charset="0"/>
            </a:endParaRPr>
          </a:p>
          <a:p>
            <a:pPr marL="342900" indent="-342900"/>
            <a:endParaRPr lang="it-IT" sz="2000" dirty="0">
              <a:solidFill>
                <a:srgbClr val="C00000"/>
              </a:solidFill>
              <a:latin typeface="Georgia" pitchFamily="18" charset="0"/>
            </a:endParaRPr>
          </a:p>
          <a:p>
            <a:pPr marL="342900" indent="-342900"/>
            <a:r>
              <a:rPr lang="it-IT" sz="2000" dirty="0">
                <a:solidFill>
                  <a:srgbClr val="C00000"/>
                </a:solidFill>
                <a:latin typeface="Georgia" pitchFamily="18" charset="0"/>
              </a:rPr>
              <a:t> </a:t>
            </a:r>
          </a:p>
          <a:p>
            <a:endParaRPr lang="it-IT" sz="2000" dirty="0">
              <a:solidFill>
                <a:srgbClr val="C00000"/>
              </a:solidFill>
              <a:latin typeface="Georgia"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07578" y="595604"/>
            <a:ext cx="8704515" cy="2308324"/>
          </a:xfrm>
          <a:prstGeom prst="rect">
            <a:avLst/>
          </a:prstGeom>
          <a:noFill/>
        </p:spPr>
        <p:txBody>
          <a:bodyPr wrap="square" rtlCol="0">
            <a:spAutoFit/>
          </a:bodyPr>
          <a:lstStyle/>
          <a:p>
            <a:r>
              <a:rPr lang="it-IT" dirty="0">
                <a:solidFill>
                  <a:srgbClr val="C00000"/>
                </a:solidFill>
                <a:latin typeface="Georgia" pitchFamily="18" charset="0"/>
              </a:rPr>
              <a:t>3. INTERVISTA AI PRODUTTORI: </a:t>
            </a:r>
          </a:p>
          <a:p>
            <a:r>
              <a:rPr lang="it-IT" dirty="0">
                <a:solidFill>
                  <a:srgbClr val="C00000"/>
                </a:solidFill>
                <a:latin typeface="Georgia" pitchFamily="18" charset="0"/>
              </a:rPr>
              <a:t>È fondamentale inoltre conoscere il pensiero degli esperti del settore. In particolare la rubrica «</a:t>
            </a:r>
            <a:r>
              <a:rPr lang="it-IT" dirty="0" err="1">
                <a:solidFill>
                  <a:srgbClr val="C00000"/>
                </a:solidFill>
                <a:latin typeface="Georgia" pitchFamily="18" charset="0"/>
              </a:rPr>
              <a:t>InCantinaintervista</a:t>
            </a:r>
            <a:r>
              <a:rPr lang="it-IT" dirty="0">
                <a:solidFill>
                  <a:srgbClr val="C00000"/>
                </a:solidFill>
                <a:latin typeface="Georgia" pitchFamily="18" charset="0"/>
              </a:rPr>
              <a:t>» ha ospitato Amedeo </a:t>
            </a:r>
            <a:r>
              <a:rPr lang="it-IT" dirty="0" err="1">
                <a:solidFill>
                  <a:srgbClr val="C00000"/>
                </a:solidFill>
                <a:latin typeface="Georgia" pitchFamily="18" charset="0"/>
              </a:rPr>
              <a:t>Iafrate</a:t>
            </a:r>
            <a:r>
              <a:rPr lang="it-IT" dirty="0">
                <a:solidFill>
                  <a:srgbClr val="C00000"/>
                </a:solidFill>
                <a:latin typeface="Georgia" pitchFamily="18" charset="0"/>
              </a:rPr>
              <a:t>, presidente dell’associazione di vini ‘Ciociaria Naturale’ .  L’associazione nasce dall’idea di promuovere la Ciociaria in tutta la sua bellezza attraverso il vino. Secondo Amedeo </a:t>
            </a:r>
            <a:r>
              <a:rPr lang="it-IT" dirty="0" err="1">
                <a:solidFill>
                  <a:srgbClr val="C00000"/>
                </a:solidFill>
                <a:latin typeface="Georgia" pitchFamily="18" charset="0"/>
              </a:rPr>
              <a:t>Iafrate</a:t>
            </a:r>
            <a:r>
              <a:rPr lang="it-IT" dirty="0">
                <a:solidFill>
                  <a:srgbClr val="C00000"/>
                </a:solidFill>
                <a:latin typeface="Georgia" pitchFamily="18" charset="0"/>
              </a:rPr>
              <a:t>, uno dei modi migliori per valorizzare l’enogastronomia del territorio sono sicuramente le visite guidate, le degustazioni e l’ospitalità.  (</a:t>
            </a:r>
            <a:r>
              <a:rPr lang="it-IT" b="1" dirty="0">
                <a:solidFill>
                  <a:srgbClr val="C00000"/>
                </a:solidFill>
                <a:latin typeface="Georgia" pitchFamily="18" charset="0"/>
              </a:rPr>
              <a:t>informazioni prese dal sito: incantina.info</a:t>
            </a:r>
            <a:r>
              <a:rPr lang="it-IT" dirty="0">
                <a:solidFill>
                  <a:srgbClr val="C00000"/>
                </a:solidFill>
                <a:latin typeface="Georgia" pitchFamily="18" charset="0"/>
              </a:rPr>
              <a:t>)</a:t>
            </a:r>
          </a:p>
        </p:txBody>
      </p:sp>
      <p:pic>
        <p:nvPicPr>
          <p:cNvPr id="6" name="Immagine 5">
            <a:extLst>
              <a:ext uri="{FF2B5EF4-FFF2-40B4-BE49-F238E27FC236}">
                <a16:creationId xmlns:a16="http://schemas.microsoft.com/office/drawing/2014/main" xmlns="" id="{EBC26C05-8F77-18D6-34A6-25993A92BB46}"/>
              </a:ext>
            </a:extLst>
          </p:cNvPr>
          <p:cNvPicPr>
            <a:picLocks noChangeAspect="1"/>
          </p:cNvPicPr>
          <p:nvPr/>
        </p:nvPicPr>
        <p:blipFill>
          <a:blip r:embed="rId2"/>
          <a:stretch>
            <a:fillRect/>
          </a:stretch>
        </p:blipFill>
        <p:spPr>
          <a:xfrm>
            <a:off x="440699" y="3710327"/>
            <a:ext cx="3949635" cy="2725745"/>
          </a:xfrm>
          <a:prstGeom prst="rect">
            <a:avLst/>
          </a:prstGeom>
          <a:ln>
            <a:noFill/>
          </a:ln>
          <a:effectLst>
            <a:softEdge rad="112500"/>
          </a:effectLst>
        </p:spPr>
      </p:pic>
      <p:pic>
        <p:nvPicPr>
          <p:cNvPr id="9" name="Immagine 8">
            <a:extLst>
              <a:ext uri="{FF2B5EF4-FFF2-40B4-BE49-F238E27FC236}">
                <a16:creationId xmlns:a16="http://schemas.microsoft.com/office/drawing/2014/main" xmlns="" id="{DA37C66B-CC95-997B-4392-E3E502EC5E59}"/>
              </a:ext>
            </a:extLst>
          </p:cNvPr>
          <p:cNvPicPr>
            <a:picLocks noChangeAspect="1"/>
          </p:cNvPicPr>
          <p:nvPr/>
        </p:nvPicPr>
        <p:blipFill>
          <a:blip r:embed="rId3"/>
          <a:stretch>
            <a:fillRect/>
          </a:stretch>
        </p:blipFill>
        <p:spPr>
          <a:xfrm>
            <a:off x="4878105" y="2903928"/>
            <a:ext cx="3825196" cy="2725745"/>
          </a:xfrm>
          <a:prstGeom prst="rect">
            <a:avLst/>
          </a:prstGeom>
          <a:ln>
            <a:noFill/>
          </a:ln>
          <a:effectLst>
            <a:softEdge rad="112500"/>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xmlns="" id="{CC501BC2-9422-AFB9-B7DB-41EFA82C5368}"/>
              </a:ext>
            </a:extLst>
          </p:cNvPr>
          <p:cNvSpPr txBox="1"/>
          <p:nvPr/>
        </p:nvSpPr>
        <p:spPr>
          <a:xfrm>
            <a:off x="590728" y="1340871"/>
            <a:ext cx="3732155" cy="4247317"/>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solidFill>
                  <a:srgbClr val="C00000"/>
                </a:solidFill>
                <a:latin typeface="Georgia" pitchFamily="18" charset="0"/>
              </a:rPr>
              <a:t>4. INTERVISTA AI RISTORATORI:</a:t>
            </a:r>
          </a:p>
          <a:p>
            <a:r>
              <a:rPr lang="it-IT" dirty="0">
                <a:solidFill>
                  <a:srgbClr val="C00000"/>
                </a:solidFill>
                <a:latin typeface="Georgia" pitchFamily="18" charset="0"/>
              </a:rPr>
              <a:t>È di particolare rilevanza anche intervistare i ristoratori, che dovrebbero proporre ai consumatori sempre prodotti tipici locali per valorizzare il territorio. Ad esempio, da poco vincitore del programma televisivo «4 Ristoranti», Valerio Ricciardi ha mostrato l’importanza dell’uso di prodotti tipici locali km 0 per dare vita anche a piatti più articolati. </a:t>
            </a:r>
            <a:r>
              <a:rPr lang="it-IT" b="1" dirty="0">
                <a:solidFill>
                  <a:srgbClr val="C00000"/>
                </a:solidFill>
                <a:latin typeface="Georgia" pitchFamily="18" charset="0"/>
              </a:rPr>
              <a:t>(informazioni prese dal sito </a:t>
            </a:r>
            <a:r>
              <a:rPr lang="it-IT" b="1" dirty="0" err="1">
                <a:solidFill>
                  <a:srgbClr val="C00000"/>
                </a:solidFill>
                <a:latin typeface="Georgia" pitchFamily="18" charset="0"/>
              </a:rPr>
              <a:t>romasudonline.it</a:t>
            </a:r>
            <a:r>
              <a:rPr lang="it-IT" b="1" dirty="0">
                <a:solidFill>
                  <a:srgbClr val="C00000"/>
                </a:solidFill>
                <a:latin typeface="Georgia" pitchFamily="18" charset="0"/>
              </a:rPr>
              <a:t>)</a:t>
            </a:r>
          </a:p>
        </p:txBody>
      </p:sp>
      <p:pic>
        <p:nvPicPr>
          <p:cNvPr id="14" name="Immagine 13">
            <a:extLst>
              <a:ext uri="{FF2B5EF4-FFF2-40B4-BE49-F238E27FC236}">
                <a16:creationId xmlns:a16="http://schemas.microsoft.com/office/drawing/2014/main" xmlns="" id="{062C464B-EE6C-9ED5-854A-E69B591A00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12953" y="460616"/>
            <a:ext cx="3330382" cy="5936768"/>
          </a:xfrm>
          <a:prstGeom prst="rect">
            <a:avLst/>
          </a:prstGeom>
          <a:ln>
            <a:noFill/>
          </a:ln>
          <a:effectLst>
            <a:softEdge rad="112500"/>
          </a:effectLst>
        </p:spPr>
      </p:pic>
    </p:spTree>
    <p:extLst>
      <p:ext uri="{BB962C8B-B14F-4D97-AF65-F5344CB8AC3E}">
        <p14:creationId xmlns:p14="http://schemas.microsoft.com/office/powerpoint/2010/main" val="13660897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149964" y="328494"/>
            <a:ext cx="6572296" cy="769441"/>
          </a:xfrm>
          <a:prstGeom prst="rect">
            <a:avLst/>
          </a:prstGeom>
          <a:noFill/>
        </p:spPr>
        <p:txBody>
          <a:bodyPr wrap="square" rtlCol="0">
            <a:spAutoFit/>
          </a:bodyPr>
          <a:lstStyle/>
          <a:p>
            <a:pPr algn="ctr"/>
            <a:r>
              <a:rPr lang="it-IT" sz="44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Forte" pitchFamily="66" charset="0"/>
              </a:rPr>
              <a:t>Benchmarking</a:t>
            </a:r>
            <a:endParaRPr lang="it-IT" sz="4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Forte" pitchFamily="66" charset="0"/>
            </a:endParaRPr>
          </a:p>
        </p:txBody>
      </p:sp>
      <p:sp>
        <p:nvSpPr>
          <p:cNvPr id="3" name="CasellaDiTesto 2"/>
          <p:cNvSpPr txBox="1"/>
          <p:nvPr/>
        </p:nvSpPr>
        <p:spPr>
          <a:xfrm>
            <a:off x="0" y="789426"/>
            <a:ext cx="4830968" cy="2308324"/>
          </a:xfrm>
          <a:prstGeom prst="rect">
            <a:avLst/>
          </a:prstGeom>
          <a:noFill/>
        </p:spPr>
        <p:txBody>
          <a:bodyPr wrap="square" rtlCol="0">
            <a:spAutoFit/>
          </a:bodyPr>
          <a:lstStyle/>
          <a:p>
            <a:endParaRPr lang="it-IT" dirty="0">
              <a:solidFill>
                <a:srgbClr val="C00000"/>
              </a:solidFill>
            </a:endParaRPr>
          </a:p>
          <a:p>
            <a:pPr marL="285750" indent="-285750">
              <a:buFont typeface="Arial" panose="020B0604020202020204" pitchFamily="34" charset="0"/>
              <a:buChar char="•"/>
            </a:pPr>
            <a:r>
              <a:rPr lang="it-IT" dirty="0">
                <a:solidFill>
                  <a:srgbClr val="C00000"/>
                </a:solidFill>
              </a:rPr>
              <a:t>Il progetto SEAN (Cassino, Sant’Andrea del Garigliano, Sant’Apollinare, Sant’Ambrogio sul Garigliano, Piedimonte San Germano, </a:t>
            </a:r>
            <a:r>
              <a:rPr lang="it-IT" dirty="0" err="1">
                <a:solidFill>
                  <a:srgbClr val="C00000"/>
                </a:solidFill>
              </a:rPr>
              <a:t>Vallemaio</a:t>
            </a:r>
            <a:r>
              <a:rPr lang="it-IT" dirty="0">
                <a:solidFill>
                  <a:srgbClr val="C00000"/>
                </a:solidFill>
              </a:rPr>
              <a:t>)</a:t>
            </a:r>
          </a:p>
          <a:p>
            <a:r>
              <a:rPr lang="it-IT" dirty="0">
                <a:solidFill>
                  <a:srgbClr val="C00000"/>
                </a:solidFill>
                <a:hlinkClick r:id="rId2">
                  <a:extLst>
                    <a:ext uri="{A12FA001-AC4F-418D-AE19-62706E023703}">
                      <ahyp:hlinkClr xmlns="" xmlns:ahyp="http://schemas.microsoft.com/office/drawing/2018/hyperlinkcolor" val="tx"/>
                    </a:ext>
                  </a:extLst>
                </a:hlinkClick>
              </a:rPr>
              <a:t>http://www.associazioneseraf.it/progetti/scheda_progetto.html?cod_progetto=33</a:t>
            </a:r>
            <a:endParaRPr lang="it-IT" dirty="0">
              <a:solidFill>
                <a:srgbClr val="C00000"/>
              </a:solidFill>
            </a:endParaRPr>
          </a:p>
          <a:p>
            <a:endParaRPr lang="it-IT" dirty="0">
              <a:solidFill>
                <a:srgbClr val="C00000"/>
              </a:solidFill>
            </a:endParaRPr>
          </a:p>
        </p:txBody>
      </p:sp>
      <p:pic>
        <p:nvPicPr>
          <p:cNvPr id="4" name="Immagine 3">
            <a:extLst>
              <a:ext uri="{FF2B5EF4-FFF2-40B4-BE49-F238E27FC236}">
                <a16:creationId xmlns:a16="http://schemas.microsoft.com/office/drawing/2014/main" xmlns="" id="{AD64043E-F5DD-AE26-D108-50E20D53F8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96672" y="1146056"/>
            <a:ext cx="2469333" cy="1648852"/>
          </a:xfrm>
          <a:prstGeom prst="rect">
            <a:avLst/>
          </a:prstGeom>
          <a:ln>
            <a:noFill/>
          </a:ln>
          <a:effectLst>
            <a:softEdge rad="112500"/>
          </a:effectLst>
        </p:spPr>
      </p:pic>
      <p:sp>
        <p:nvSpPr>
          <p:cNvPr id="5" name="CasellaDiTesto 4">
            <a:extLst>
              <a:ext uri="{FF2B5EF4-FFF2-40B4-BE49-F238E27FC236}">
                <a16:creationId xmlns:a16="http://schemas.microsoft.com/office/drawing/2014/main" xmlns="" id="{3AF7DEAF-DF6F-6280-39FE-F26CD27A3114}"/>
              </a:ext>
            </a:extLst>
          </p:cNvPr>
          <p:cNvSpPr txBox="1"/>
          <p:nvPr/>
        </p:nvSpPr>
        <p:spPr>
          <a:xfrm>
            <a:off x="4971493" y="3233830"/>
            <a:ext cx="4048218" cy="1200329"/>
          </a:xfrm>
          <a:prstGeom prst="rect">
            <a:avLst/>
          </a:prstGeom>
          <a:noFill/>
        </p:spPr>
        <p:txBody>
          <a:bodyPr wrap="square" rtlCol="0">
            <a:spAutoFit/>
          </a:bodyPr>
          <a:lstStyle/>
          <a:p>
            <a:pPr marL="285750" indent="-285750">
              <a:buFont typeface="Arial" panose="020B0604020202020204" pitchFamily="34" charset="0"/>
              <a:buChar char="•"/>
            </a:pPr>
            <a:r>
              <a:rPr lang="it-IT" dirty="0">
                <a:solidFill>
                  <a:srgbClr val="C00000"/>
                </a:solidFill>
              </a:rPr>
              <a:t>Il progetto del Cesanese (Cesano) </a:t>
            </a:r>
          </a:p>
          <a:p>
            <a:r>
              <a:rPr lang="it-IT" dirty="0">
                <a:solidFill>
                  <a:srgbClr val="C00000"/>
                </a:solidFill>
                <a:hlinkClick r:id="rId4">
                  <a:extLst>
                    <a:ext uri="{A12FA001-AC4F-418D-AE19-62706E023703}">
                      <ahyp:hlinkClr xmlns="" xmlns:ahyp="http://schemas.microsoft.com/office/drawing/2018/hyperlinkcolor" val="tx"/>
                    </a:ext>
                  </a:extLst>
                </a:hlinkClick>
              </a:rPr>
              <a:t>http://</a:t>
            </a:r>
            <a:r>
              <a:rPr lang="it-IT" dirty="0" err="1">
                <a:solidFill>
                  <a:srgbClr val="C00000"/>
                </a:solidFill>
                <a:hlinkClick r:id="rId4">
                  <a:extLst>
                    <a:ext uri="{A12FA001-AC4F-418D-AE19-62706E023703}">
                      <ahyp:hlinkClr xmlns="" xmlns:ahyp="http://schemas.microsoft.com/office/drawing/2018/hyperlinkcolor" val="tx"/>
                    </a:ext>
                  </a:extLst>
                </a:hlinkClick>
              </a:rPr>
              <a:t>www.associazioneseraf.it</a:t>
            </a:r>
            <a:r>
              <a:rPr lang="it-IT" dirty="0">
                <a:solidFill>
                  <a:srgbClr val="C00000"/>
                </a:solidFill>
                <a:hlinkClick r:id="rId4">
                  <a:extLst>
                    <a:ext uri="{A12FA001-AC4F-418D-AE19-62706E023703}">
                      <ahyp:hlinkClr xmlns="" xmlns:ahyp="http://schemas.microsoft.com/office/drawing/2018/hyperlinkcolor" val="tx"/>
                    </a:ext>
                  </a:extLst>
                </a:hlinkClick>
              </a:rPr>
              <a:t>/progetti/scheda_progetto.html?cod_progetto=20</a:t>
            </a:r>
            <a:endParaRPr lang="it-IT" dirty="0">
              <a:solidFill>
                <a:srgbClr val="C00000"/>
              </a:solidFill>
            </a:endParaRPr>
          </a:p>
          <a:p>
            <a:pPr algn="l"/>
            <a:endParaRPr lang="it-IT" dirty="0"/>
          </a:p>
        </p:txBody>
      </p:sp>
      <p:pic>
        <p:nvPicPr>
          <p:cNvPr id="6" name="Immagine 5">
            <a:extLst>
              <a:ext uri="{FF2B5EF4-FFF2-40B4-BE49-F238E27FC236}">
                <a16:creationId xmlns:a16="http://schemas.microsoft.com/office/drawing/2014/main" xmlns="" id="{37F2F093-DFBB-0B6D-8C76-25C8DCDE473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9866" y="2864207"/>
            <a:ext cx="2777771" cy="2083328"/>
          </a:xfrm>
          <a:prstGeom prst="rect">
            <a:avLst/>
          </a:prstGeom>
          <a:ln>
            <a:noFill/>
          </a:ln>
          <a:effectLst>
            <a:softEdge rad="112500"/>
          </a:effectLst>
        </p:spPr>
      </p:pic>
      <p:sp>
        <p:nvSpPr>
          <p:cNvPr id="7" name="CasellaDiTesto 6">
            <a:extLst>
              <a:ext uri="{FF2B5EF4-FFF2-40B4-BE49-F238E27FC236}">
                <a16:creationId xmlns:a16="http://schemas.microsoft.com/office/drawing/2014/main" xmlns="" id="{7D5078F1-84CD-BB63-CA57-22508233E37D}"/>
              </a:ext>
            </a:extLst>
          </p:cNvPr>
          <p:cNvSpPr txBox="1"/>
          <p:nvPr/>
        </p:nvSpPr>
        <p:spPr>
          <a:xfrm>
            <a:off x="434457" y="5323193"/>
            <a:ext cx="3532919" cy="1200329"/>
          </a:xfrm>
          <a:prstGeom prst="rect">
            <a:avLst/>
          </a:prstGeom>
          <a:noFill/>
        </p:spPr>
        <p:txBody>
          <a:bodyPr wrap="square" rtlCol="0">
            <a:spAutoFit/>
          </a:bodyPr>
          <a:lstStyle/>
          <a:p>
            <a:pPr marL="285750" indent="-285750">
              <a:buFont typeface="Arial" panose="020B0604020202020204" pitchFamily="34" charset="0"/>
              <a:buChar char="•"/>
            </a:pPr>
            <a:r>
              <a:rPr lang="it-IT" dirty="0">
                <a:solidFill>
                  <a:srgbClr val="C00000"/>
                </a:solidFill>
              </a:rPr>
              <a:t>la strada del Prosecco (Treviso) </a:t>
            </a:r>
          </a:p>
          <a:p>
            <a:r>
              <a:rPr lang="it-IT" dirty="0">
                <a:solidFill>
                  <a:srgbClr val="C00000"/>
                </a:solidFill>
                <a:hlinkClick r:id="rId6">
                  <a:extLst>
                    <a:ext uri="{A12FA001-AC4F-418D-AE19-62706E023703}">
                      <ahyp:hlinkClr xmlns="" xmlns:ahyp="http://schemas.microsoft.com/office/drawing/2018/hyperlinkcolor" val="tx"/>
                    </a:ext>
                  </a:extLst>
                </a:hlinkClick>
              </a:rPr>
              <a:t>https://www.coneglianovaldobbiadene.it/</a:t>
            </a:r>
            <a:endParaRPr lang="it-IT" dirty="0">
              <a:solidFill>
                <a:srgbClr val="C00000"/>
              </a:solidFill>
            </a:endParaRPr>
          </a:p>
          <a:p>
            <a:pPr algn="l"/>
            <a:endParaRPr lang="it-IT" dirty="0"/>
          </a:p>
        </p:txBody>
      </p:sp>
      <p:pic>
        <p:nvPicPr>
          <p:cNvPr id="8" name="Immagine 7">
            <a:extLst>
              <a:ext uri="{FF2B5EF4-FFF2-40B4-BE49-F238E27FC236}">
                <a16:creationId xmlns:a16="http://schemas.microsoft.com/office/drawing/2014/main" xmlns="" id="{40AC645F-945F-F237-1B40-7EBF6D8B310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361215" y="4755944"/>
            <a:ext cx="3532919" cy="1637206"/>
          </a:xfrm>
          <a:prstGeom prst="rect">
            <a:avLst/>
          </a:prstGeom>
          <a:ln>
            <a:noFill/>
          </a:ln>
          <a:effectLst>
            <a:softEdge rad="112500"/>
          </a:effectLst>
        </p:spPr>
      </p:pic>
      <p:sp>
        <p:nvSpPr>
          <p:cNvPr id="9" name="Freccia a destra 8">
            <a:extLst>
              <a:ext uri="{FF2B5EF4-FFF2-40B4-BE49-F238E27FC236}">
                <a16:creationId xmlns:a16="http://schemas.microsoft.com/office/drawing/2014/main" xmlns="" id="{9782FD2B-4315-AF62-4C22-226632551514}"/>
              </a:ext>
            </a:extLst>
          </p:cNvPr>
          <p:cNvSpPr/>
          <p:nvPr/>
        </p:nvSpPr>
        <p:spPr>
          <a:xfrm>
            <a:off x="4831925" y="1903224"/>
            <a:ext cx="1464669" cy="380216"/>
          </a:xfrm>
          <a:prstGeom prst="rightArrow">
            <a:avLst>
              <a:gd name="adj1" fmla="val 50000"/>
              <a:gd name="adj2" fmla="val 134296"/>
            </a:avLst>
          </a:prstGeom>
          <a:solidFill>
            <a:srgbClr val="FF9900"/>
          </a:solidFill>
          <a:ln>
            <a:solidFill>
              <a:srgbClr val="FF99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Freccia a destra 10">
            <a:extLst>
              <a:ext uri="{FF2B5EF4-FFF2-40B4-BE49-F238E27FC236}">
                <a16:creationId xmlns:a16="http://schemas.microsoft.com/office/drawing/2014/main" xmlns="" id="{EBFB2658-7CE6-A907-4CE8-8F1A14EC14CB}"/>
              </a:ext>
            </a:extLst>
          </p:cNvPr>
          <p:cNvSpPr/>
          <p:nvPr/>
        </p:nvSpPr>
        <p:spPr>
          <a:xfrm rot="10800000">
            <a:off x="3366299" y="3525654"/>
            <a:ext cx="1464669" cy="380216"/>
          </a:xfrm>
          <a:prstGeom prst="rightArrow">
            <a:avLst>
              <a:gd name="adj1" fmla="val 50000"/>
              <a:gd name="adj2" fmla="val 134296"/>
            </a:avLst>
          </a:prstGeom>
          <a:solidFill>
            <a:srgbClr val="FF9900"/>
          </a:solidFill>
          <a:ln>
            <a:solidFill>
              <a:srgbClr val="FF99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Freccia a destra 12">
            <a:extLst>
              <a:ext uri="{FF2B5EF4-FFF2-40B4-BE49-F238E27FC236}">
                <a16:creationId xmlns:a16="http://schemas.microsoft.com/office/drawing/2014/main" xmlns="" id="{65E556D8-C434-874B-8211-BB5F6A39264F}"/>
              </a:ext>
            </a:extLst>
          </p:cNvPr>
          <p:cNvSpPr/>
          <p:nvPr/>
        </p:nvSpPr>
        <p:spPr>
          <a:xfrm>
            <a:off x="3863232" y="5426436"/>
            <a:ext cx="1464669" cy="380216"/>
          </a:xfrm>
          <a:prstGeom prst="rightArrow">
            <a:avLst>
              <a:gd name="adj1" fmla="val 50000"/>
              <a:gd name="adj2" fmla="val 134296"/>
            </a:avLst>
          </a:prstGeom>
          <a:solidFill>
            <a:srgbClr val="FF9900"/>
          </a:solidFill>
          <a:ln>
            <a:solidFill>
              <a:srgbClr val="FF99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xmlns="" id="{59904615-CC17-A405-364C-7E78A4F7015F}"/>
              </a:ext>
            </a:extLst>
          </p:cNvPr>
          <p:cNvSpPr txBox="1"/>
          <p:nvPr/>
        </p:nvSpPr>
        <p:spPr>
          <a:xfrm>
            <a:off x="1518466" y="2828835"/>
            <a:ext cx="6003424" cy="1200329"/>
          </a:xfrm>
          <a:prstGeom prst="rect">
            <a:avLst/>
          </a:prstGeom>
          <a:noFill/>
        </p:spPr>
        <p:txBody>
          <a:bodyPr wrap="square" rtlCol="0">
            <a:spAutoFit/>
          </a:bodyPr>
          <a:lstStyle/>
          <a:p>
            <a:pPr algn="ctr"/>
            <a:r>
              <a:rPr lang="it-IT" dirty="0">
                <a:solidFill>
                  <a:srgbClr val="C00000"/>
                </a:solidFill>
                <a:latin typeface="Georgia" panose="02040502050405020303" pitchFamily="18" charset="0"/>
              </a:rPr>
              <a:t>Per promuovere questi evento, si possono utilizzare come strumento le </a:t>
            </a:r>
            <a:r>
              <a:rPr lang="it-IT" b="1" dirty="0">
                <a:solidFill>
                  <a:srgbClr val="C00000"/>
                </a:solidFill>
                <a:latin typeface="Georgia" panose="02040502050405020303" pitchFamily="18" charset="0"/>
              </a:rPr>
              <a:t>brochure</a:t>
            </a:r>
            <a:r>
              <a:rPr lang="it-IT" dirty="0">
                <a:solidFill>
                  <a:srgbClr val="C00000"/>
                </a:solidFill>
                <a:latin typeface="Georgia" panose="02040502050405020303" pitchFamily="18" charset="0"/>
              </a:rPr>
              <a:t> che sia in grado di attirare l’attenzione dei turisti, spingendoli a conoscere e assaporare i prodotti ciociari. </a:t>
            </a:r>
          </a:p>
        </p:txBody>
      </p:sp>
      <p:pic>
        <p:nvPicPr>
          <p:cNvPr id="4" name="Immagine 3">
            <a:extLst>
              <a:ext uri="{FF2B5EF4-FFF2-40B4-BE49-F238E27FC236}">
                <a16:creationId xmlns:a16="http://schemas.microsoft.com/office/drawing/2014/main" xmlns="" id="{434B9E9D-D913-7781-A0D8-C02C51CB84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3620" y="372310"/>
            <a:ext cx="3084225" cy="2390274"/>
          </a:xfrm>
          <a:prstGeom prst="rect">
            <a:avLst/>
          </a:prstGeom>
          <a:ln>
            <a:noFill/>
          </a:ln>
          <a:effectLst>
            <a:softEdge rad="112500"/>
          </a:effectLst>
        </p:spPr>
      </p:pic>
      <p:pic>
        <p:nvPicPr>
          <p:cNvPr id="7" name="Immagine 6">
            <a:extLst>
              <a:ext uri="{FF2B5EF4-FFF2-40B4-BE49-F238E27FC236}">
                <a16:creationId xmlns:a16="http://schemas.microsoft.com/office/drawing/2014/main" xmlns="" id="{2D40475F-0D87-5130-81E1-6765B93AA3E4}"/>
              </a:ext>
            </a:extLst>
          </p:cNvPr>
          <p:cNvPicPr>
            <a:picLocks noChangeAspect="1"/>
          </p:cNvPicPr>
          <p:nvPr/>
        </p:nvPicPr>
        <p:blipFill rotWithShape="1">
          <a:blip r:embed="rId3"/>
          <a:srcRect l="20476"/>
          <a:stretch/>
        </p:blipFill>
        <p:spPr>
          <a:xfrm>
            <a:off x="2911090" y="4161666"/>
            <a:ext cx="3218177" cy="2529229"/>
          </a:xfrm>
          <a:prstGeom prst="rect">
            <a:avLst/>
          </a:prstGeom>
          <a:ln>
            <a:noFill/>
          </a:ln>
          <a:effectLst>
            <a:softEdge rad="112500"/>
          </a:effectLst>
        </p:spPr>
      </p:pic>
      <p:pic>
        <p:nvPicPr>
          <p:cNvPr id="2" name="Immagine 1">
            <a:extLst>
              <a:ext uri="{FF2B5EF4-FFF2-40B4-BE49-F238E27FC236}">
                <a16:creationId xmlns:a16="http://schemas.microsoft.com/office/drawing/2014/main" xmlns="" id="{3C1E019D-8946-7816-061A-53EA6804232B}"/>
              </a:ext>
            </a:extLst>
          </p:cNvPr>
          <p:cNvPicPr>
            <a:picLocks noChangeAspect="1"/>
          </p:cNvPicPr>
          <p:nvPr/>
        </p:nvPicPr>
        <p:blipFill rotWithShape="1">
          <a:blip r:embed="rId4">
            <a:extLst>
              <a:ext uri="{28A0092B-C50C-407E-A947-70E740481C1C}">
                <a14:useLocalDpi xmlns:a14="http://schemas.microsoft.com/office/drawing/2010/main" val="0"/>
              </a:ext>
            </a:extLst>
          </a:blip>
          <a:srcRect l="6932" t="18590" r="6750" b="12187"/>
          <a:stretch/>
        </p:blipFill>
        <p:spPr>
          <a:xfrm>
            <a:off x="5408963" y="289241"/>
            <a:ext cx="3084225" cy="2556411"/>
          </a:xfrm>
          <a:prstGeom prst="rect">
            <a:avLst/>
          </a:prstGeom>
          <a:ln>
            <a:noFill/>
          </a:ln>
          <a:effectLst>
            <a:softEdge rad="112500"/>
          </a:effectLst>
        </p:spPr>
      </p:pic>
    </p:spTree>
    <p:extLst>
      <p:ext uri="{BB962C8B-B14F-4D97-AF65-F5344CB8AC3E}">
        <p14:creationId xmlns:p14="http://schemas.microsoft.com/office/powerpoint/2010/main" val="38360407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285852" y="500042"/>
            <a:ext cx="6643734" cy="830997"/>
          </a:xfrm>
          <a:prstGeom prst="rect">
            <a:avLst/>
          </a:prstGeom>
          <a:noFill/>
        </p:spPr>
        <p:txBody>
          <a:bodyPr wrap="square" rtlCol="0">
            <a:spAutoFit/>
          </a:bodyPr>
          <a:lstStyle/>
          <a:p>
            <a:pPr algn="ctr"/>
            <a:r>
              <a:rPr lang="it-IT" sz="48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Forte" pitchFamily="66" charset="0"/>
              </a:rPr>
              <a:t>Progettazione </a:t>
            </a:r>
          </a:p>
        </p:txBody>
      </p:sp>
      <p:sp>
        <p:nvSpPr>
          <p:cNvPr id="5" name="CasellaDiTesto 4"/>
          <p:cNvSpPr txBox="1"/>
          <p:nvPr/>
        </p:nvSpPr>
        <p:spPr>
          <a:xfrm>
            <a:off x="1511660" y="1960585"/>
            <a:ext cx="6120680" cy="2031325"/>
          </a:xfrm>
          <a:prstGeom prst="rect">
            <a:avLst/>
          </a:prstGeom>
          <a:noFill/>
        </p:spPr>
        <p:txBody>
          <a:bodyPr wrap="square" rtlCol="0">
            <a:spAutoFit/>
          </a:bodyPr>
          <a:lstStyle/>
          <a:p>
            <a:pPr algn="ctr"/>
            <a:r>
              <a:rPr lang="it-IT" dirty="0">
                <a:solidFill>
                  <a:srgbClr val="C00000"/>
                </a:solidFill>
                <a:latin typeface="Georgia" panose="02040502050405020303" pitchFamily="18" charset="0"/>
              </a:rPr>
              <a:t>Scegliere  uno strumento   autonoma , esempio la via del gusto, la via del pane, la cucina ciociara (dove e cosa )</a:t>
            </a:r>
          </a:p>
          <a:p>
            <a:pPr algn="ctr"/>
            <a:r>
              <a:rPr lang="it-IT" dirty="0">
                <a:solidFill>
                  <a:srgbClr val="C00000"/>
                </a:solidFill>
                <a:latin typeface="Georgia" panose="02040502050405020303" pitchFamily="18" charset="0"/>
              </a:rPr>
              <a:t>Oppure una soluzione che combina la tipicità delle pietanze con le caratteristiche dei turisti delle tre attrattività:  il mangiare per il Camminatore, per  il turista interessato all’Archeologia, per il turista interessato alla Memoria  </a:t>
            </a:r>
          </a:p>
        </p:txBody>
      </p:sp>
      <p:sp>
        <p:nvSpPr>
          <p:cNvPr id="3" name="CasellaDiTesto 2">
            <a:extLst>
              <a:ext uri="{FF2B5EF4-FFF2-40B4-BE49-F238E27FC236}">
                <a16:creationId xmlns:a16="http://schemas.microsoft.com/office/drawing/2014/main" xmlns="" id="{8B33587C-6D71-0EEB-9D67-092F88D3BE7D}"/>
              </a:ext>
            </a:extLst>
          </p:cNvPr>
          <p:cNvSpPr txBox="1"/>
          <p:nvPr/>
        </p:nvSpPr>
        <p:spPr>
          <a:xfrm>
            <a:off x="1285852" y="4298290"/>
            <a:ext cx="6643734" cy="646331"/>
          </a:xfrm>
          <a:prstGeom prst="rect">
            <a:avLst/>
          </a:prstGeom>
          <a:noFill/>
        </p:spPr>
        <p:txBody>
          <a:bodyPr wrap="square" rtlCol="0">
            <a:spAutoFit/>
          </a:bodyPr>
          <a:lstStyle/>
          <a:p>
            <a:pPr algn="ctr"/>
            <a:r>
              <a:rPr lang="it-IT" b="1" dirty="0">
                <a:solidFill>
                  <a:srgbClr val="C00000"/>
                </a:solidFill>
                <a:latin typeface="Georgia" panose="02040502050405020303" pitchFamily="18" charset="0"/>
              </a:rPr>
              <a:t>Scegliamo di rivolgerci ai turisti in generale per offrirgli la cucina ciociara. </a:t>
            </a:r>
            <a:endParaRPr lang="it-IT" b="1" dirty="0">
              <a:latin typeface="Georgia" panose="02040502050405020303"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xmlns="" id="{02E4D334-4E9A-C320-985A-D3043E29E4AB}"/>
              </a:ext>
            </a:extLst>
          </p:cNvPr>
          <p:cNvSpPr txBox="1"/>
          <p:nvPr/>
        </p:nvSpPr>
        <p:spPr>
          <a:xfrm>
            <a:off x="1342509" y="2058355"/>
            <a:ext cx="6458982" cy="2585323"/>
          </a:xfrm>
          <a:prstGeom prst="rect">
            <a:avLst/>
          </a:prstGeom>
          <a:noFill/>
        </p:spPr>
        <p:txBody>
          <a:bodyPr wrap="square" rtlCol="0">
            <a:spAutoFit/>
          </a:bodyPr>
          <a:lstStyle/>
          <a:p>
            <a:pPr algn="ctr"/>
            <a:r>
              <a:rPr lang="it-IT" dirty="0">
                <a:solidFill>
                  <a:srgbClr val="C00000"/>
                </a:solidFill>
                <a:latin typeface="Georgia" panose="02040502050405020303" pitchFamily="18" charset="0"/>
              </a:rPr>
              <a:t>Proponiamo il percorso </a:t>
            </a:r>
            <a:r>
              <a:rPr lang="it-IT" dirty="0" err="1">
                <a:solidFill>
                  <a:srgbClr val="C00000"/>
                </a:solidFill>
                <a:latin typeface="Georgia" panose="02040502050405020303" pitchFamily="18" charset="0"/>
              </a:rPr>
              <a:t>Enogastronomico</a:t>
            </a:r>
            <a:r>
              <a:rPr lang="it-IT" dirty="0">
                <a:solidFill>
                  <a:srgbClr val="C00000"/>
                </a:solidFill>
                <a:latin typeface="Georgia" panose="02040502050405020303" pitchFamily="18" charset="0"/>
              </a:rPr>
              <a:t> “I saggi degli assaggi”  da sottoporre ai turisti che scelgono di visitare Cassino alla scoperta dei prodotti del territorio.  </a:t>
            </a:r>
          </a:p>
          <a:p>
            <a:pPr algn="ctr"/>
            <a:r>
              <a:rPr lang="it-IT" dirty="0">
                <a:solidFill>
                  <a:srgbClr val="C00000"/>
                </a:solidFill>
                <a:latin typeface="Georgia" panose="02040502050405020303" pitchFamily="18" charset="0"/>
              </a:rPr>
              <a:t>L’associazione “Vecchia Cassino” promuove la celebrazione delle tradizioni ciociare assaporando i prodotti tipici del territorio.</a:t>
            </a:r>
            <a:endParaRPr lang="it-IT" b="1" dirty="0">
              <a:solidFill>
                <a:srgbClr val="C00000"/>
              </a:solidFill>
              <a:latin typeface="Georgia" panose="02040502050405020303" pitchFamily="18" charset="0"/>
            </a:endParaRPr>
          </a:p>
          <a:p>
            <a:pPr algn="ctr"/>
            <a:r>
              <a:rPr lang="it-IT" dirty="0">
                <a:solidFill>
                  <a:srgbClr val="C00000"/>
                </a:solidFill>
                <a:latin typeface="Georgia" panose="02040502050405020303" pitchFamily="18" charset="0"/>
              </a:rPr>
              <a:t> In particolare, si tratta di u</a:t>
            </a:r>
            <a:r>
              <a:rPr lang="it-IT" b="0" i="0" u="none" strike="noStrike" dirty="0">
                <a:solidFill>
                  <a:srgbClr val="C00000"/>
                </a:solidFill>
                <a:effectLst/>
                <a:latin typeface="Georgia" panose="02040502050405020303" pitchFamily="18" charset="0"/>
              </a:rPr>
              <a:t>na manifestazione concepita come momento conviviale per celebrare la tradizione e assaporare i panini dei nonni in chiave moderna</a:t>
            </a:r>
            <a:r>
              <a:rPr lang="it-IT" dirty="0">
                <a:solidFill>
                  <a:srgbClr val="C00000"/>
                </a:solidFill>
                <a:latin typeface="Georgia" panose="02040502050405020303" pitchFamily="18" charset="0"/>
              </a:rPr>
              <a:t>.</a:t>
            </a:r>
          </a:p>
        </p:txBody>
      </p:sp>
    </p:spTree>
    <p:extLst>
      <p:ext uri="{BB962C8B-B14F-4D97-AF65-F5344CB8AC3E}">
        <p14:creationId xmlns:p14="http://schemas.microsoft.com/office/powerpoint/2010/main" val="41354009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xmlns="" id="{87819D1D-E899-0901-988C-794882D42E6A}"/>
              </a:ext>
            </a:extLst>
          </p:cNvPr>
          <p:cNvPicPr>
            <a:picLocks noChangeAspect="1"/>
          </p:cNvPicPr>
          <p:nvPr/>
        </p:nvPicPr>
        <p:blipFill rotWithShape="1">
          <a:blip r:embed="rId2">
            <a:extLst>
              <a:ext uri="{28A0092B-C50C-407E-A947-70E740481C1C}">
                <a14:useLocalDpi xmlns:a14="http://schemas.microsoft.com/office/drawing/2010/main" val="0"/>
              </a:ext>
            </a:extLst>
          </a:blip>
          <a:srcRect b="2931"/>
          <a:stretch/>
        </p:blipFill>
        <p:spPr>
          <a:xfrm>
            <a:off x="1150065" y="1267543"/>
            <a:ext cx="6843869" cy="5131953"/>
          </a:xfrm>
          <a:prstGeom prst="rect">
            <a:avLst/>
          </a:prstGeom>
        </p:spPr>
      </p:pic>
      <p:sp>
        <p:nvSpPr>
          <p:cNvPr id="6" name="CasellaDiTesto 5">
            <a:extLst>
              <a:ext uri="{FF2B5EF4-FFF2-40B4-BE49-F238E27FC236}">
                <a16:creationId xmlns:a16="http://schemas.microsoft.com/office/drawing/2014/main" xmlns="" id="{923F374E-6308-CD49-7561-6EEC59E784E4}"/>
              </a:ext>
            </a:extLst>
          </p:cNvPr>
          <p:cNvSpPr txBox="1"/>
          <p:nvPr/>
        </p:nvSpPr>
        <p:spPr>
          <a:xfrm>
            <a:off x="2303873" y="176282"/>
            <a:ext cx="4536252" cy="1446550"/>
          </a:xfrm>
          <a:prstGeom prst="rect">
            <a:avLst/>
          </a:prstGeom>
          <a:noFill/>
        </p:spPr>
        <p:txBody>
          <a:bodyPr wrap="square" rtlCol="0">
            <a:spAutoFit/>
          </a:bodyPr>
          <a:lstStyle/>
          <a:p>
            <a:pPr algn="ctr"/>
            <a:r>
              <a:rPr lang="it-IT" sz="4400"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Forte" pitchFamily="66" charset="0"/>
              </a:rPr>
              <a:t>La nostra brochure  </a:t>
            </a:r>
          </a:p>
          <a:p>
            <a:pPr algn="ctr"/>
            <a:endParaRPr lang="it-IT" sz="4400" dirty="0"/>
          </a:p>
        </p:txBody>
      </p:sp>
      <p:pic>
        <p:nvPicPr>
          <p:cNvPr id="10" name="Immagine 9">
            <a:extLst>
              <a:ext uri="{FF2B5EF4-FFF2-40B4-BE49-F238E27FC236}">
                <a16:creationId xmlns:a16="http://schemas.microsoft.com/office/drawing/2014/main" xmlns="" id="{06DD39C0-948B-A7E3-53F5-60F381C190B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876" t="22228" r="3719" b="18060"/>
          <a:stretch/>
        </p:blipFill>
        <p:spPr>
          <a:xfrm>
            <a:off x="3939942" y="5248961"/>
            <a:ext cx="1264114" cy="68299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CasellaDiTesto 10">
            <a:extLst>
              <a:ext uri="{FF2B5EF4-FFF2-40B4-BE49-F238E27FC236}">
                <a16:creationId xmlns:a16="http://schemas.microsoft.com/office/drawing/2014/main" xmlns="" id="{AFBF0668-DC78-586D-02EE-55B7FAA4CD5D}"/>
              </a:ext>
            </a:extLst>
          </p:cNvPr>
          <p:cNvSpPr txBox="1"/>
          <p:nvPr/>
        </p:nvSpPr>
        <p:spPr>
          <a:xfrm>
            <a:off x="3225911" y="5919503"/>
            <a:ext cx="263923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it-IT" sz="1400" b="1" dirty="0">
                <a:ln w="6600">
                  <a:solidFill>
                    <a:schemeClr val="accent2"/>
                  </a:solidFill>
                  <a:prstDash val="solid"/>
                </a:ln>
                <a:effectLst>
                  <a:outerShdw dist="38100" dir="2700000" algn="tl" rotWithShape="0">
                    <a:schemeClr val="accent2"/>
                  </a:outerShdw>
                </a:effectLst>
                <a:latin typeface="Georgia" panose="02040502050405020303" pitchFamily="18" charset="0"/>
              </a:rPr>
              <a:t>Montecassino, località Sant’Antonio</a:t>
            </a:r>
            <a:endParaRPr lang="it-IT" sz="1400" b="1" dirty="0">
              <a:ln w="22225">
                <a:solidFill>
                  <a:schemeClr val="accent2"/>
                </a:solidFill>
                <a:prstDash val="solid"/>
              </a:ln>
              <a:latin typeface="Georgia" panose="02040502050405020303" pitchFamily="18" charset="0"/>
            </a:endParaRPr>
          </a:p>
        </p:txBody>
      </p:sp>
    </p:spTree>
    <p:extLst>
      <p:ext uri="{BB962C8B-B14F-4D97-AF65-F5344CB8AC3E}">
        <p14:creationId xmlns:p14="http://schemas.microsoft.com/office/powerpoint/2010/main" val="23333204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750199" y="241166"/>
            <a:ext cx="5643602" cy="1446550"/>
          </a:xfrm>
          <a:prstGeom prst="rect">
            <a:avLst/>
          </a:prstGeom>
          <a:noFill/>
        </p:spPr>
        <p:txBody>
          <a:bodyPr wrap="square" rtlCol="0">
            <a:spAutoFit/>
          </a:bodyPr>
          <a:lstStyle/>
          <a:p>
            <a:pPr algn="ctr"/>
            <a:r>
              <a:rPr lang="it-IT" sz="4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Forte" pitchFamily="66" charset="0"/>
              </a:rPr>
              <a:t>Apprendimento di sottogruppo </a:t>
            </a:r>
          </a:p>
        </p:txBody>
      </p:sp>
      <p:sp>
        <p:nvSpPr>
          <p:cNvPr id="3" name="CasellaDiTesto 2">
            <a:extLst>
              <a:ext uri="{FF2B5EF4-FFF2-40B4-BE49-F238E27FC236}">
                <a16:creationId xmlns:a16="http://schemas.microsoft.com/office/drawing/2014/main" xmlns="" id="{255D991C-EE64-CB1E-9D61-17C0CECAD2E1}"/>
              </a:ext>
            </a:extLst>
          </p:cNvPr>
          <p:cNvSpPr txBox="1"/>
          <p:nvPr/>
        </p:nvSpPr>
        <p:spPr>
          <a:xfrm>
            <a:off x="1940705" y="2136338"/>
            <a:ext cx="5262590" cy="4401205"/>
          </a:xfrm>
          <a:prstGeom prst="rect">
            <a:avLst/>
          </a:prstGeom>
          <a:noFill/>
        </p:spPr>
        <p:txBody>
          <a:bodyPr wrap="square" rtlCol="0">
            <a:spAutoFit/>
          </a:bodyPr>
          <a:lstStyle/>
          <a:p>
            <a:pPr algn="ctr"/>
            <a:r>
              <a:rPr lang="it-IT" sz="2000" dirty="0">
                <a:solidFill>
                  <a:srgbClr val="C00000"/>
                </a:solidFill>
                <a:latin typeface="Georgia" panose="02040502050405020303" pitchFamily="18" charset="0"/>
              </a:rPr>
              <a:t>Durante la produzione del lavoro di progettazione partecipata , il gruppo ha appreso: </a:t>
            </a:r>
          </a:p>
          <a:p>
            <a:pPr marL="285750" indent="-285750" algn="ctr">
              <a:buFont typeface="Arial" panose="020B0604020202020204" pitchFamily="34" charset="0"/>
              <a:buChar char="•"/>
            </a:pPr>
            <a:r>
              <a:rPr lang="it-IT" sz="2000" dirty="0">
                <a:solidFill>
                  <a:srgbClr val="C00000"/>
                </a:solidFill>
                <a:latin typeface="Georgia" panose="02040502050405020303" pitchFamily="18" charset="0"/>
              </a:rPr>
              <a:t>Lavoro di squadra; </a:t>
            </a:r>
          </a:p>
          <a:p>
            <a:pPr marL="285750" indent="-285750" algn="ctr">
              <a:buFont typeface="Arial" panose="020B0604020202020204" pitchFamily="34" charset="0"/>
              <a:buChar char="•"/>
            </a:pPr>
            <a:r>
              <a:rPr lang="it-IT" sz="2000" dirty="0">
                <a:solidFill>
                  <a:srgbClr val="C00000"/>
                </a:solidFill>
                <a:latin typeface="Georgia" panose="02040502050405020303" pitchFamily="18" charset="0"/>
              </a:rPr>
              <a:t>Conoscenza del territorio in cui si vive;</a:t>
            </a:r>
          </a:p>
          <a:p>
            <a:pPr marL="285750" indent="-285750" algn="ctr">
              <a:buFont typeface="Arial" panose="020B0604020202020204" pitchFamily="34" charset="0"/>
              <a:buChar char="•"/>
            </a:pPr>
            <a:r>
              <a:rPr lang="it-IT" sz="2000" dirty="0">
                <a:solidFill>
                  <a:srgbClr val="C00000"/>
                </a:solidFill>
                <a:latin typeface="Georgia" panose="02040502050405020303" pitchFamily="18" charset="0"/>
              </a:rPr>
              <a:t>(Imparare ) come  progettare; </a:t>
            </a:r>
          </a:p>
          <a:p>
            <a:pPr marL="285750" indent="-285750" algn="ctr">
              <a:buFont typeface="Arial" panose="020B0604020202020204" pitchFamily="34" charset="0"/>
              <a:buChar char="•"/>
            </a:pPr>
            <a:r>
              <a:rPr lang="it-IT" sz="2000" dirty="0">
                <a:solidFill>
                  <a:srgbClr val="C00000"/>
                </a:solidFill>
                <a:latin typeface="Georgia" panose="02040502050405020303" pitchFamily="18" charset="0"/>
              </a:rPr>
              <a:t>(Imparare a) ricercare le informazioni;</a:t>
            </a:r>
          </a:p>
          <a:p>
            <a:pPr marL="285750" indent="-285750" algn="ctr">
              <a:buFont typeface="Arial" panose="020B0604020202020204" pitchFamily="34" charset="0"/>
              <a:buChar char="•"/>
            </a:pPr>
            <a:r>
              <a:rPr lang="it-IT" sz="2000" dirty="0">
                <a:solidFill>
                  <a:srgbClr val="C00000"/>
                </a:solidFill>
                <a:latin typeface="Georgia" panose="02040502050405020303" pitchFamily="18" charset="0"/>
              </a:rPr>
              <a:t>a Valorizzare il proprio territorio e promuoverlo al pubblico. </a:t>
            </a:r>
          </a:p>
          <a:p>
            <a:pPr marL="285750" indent="-285750" algn="ctr">
              <a:buFont typeface="Arial" panose="020B0604020202020204" pitchFamily="34" charset="0"/>
              <a:buChar char="•"/>
            </a:pPr>
            <a:r>
              <a:rPr lang="it-IT" sz="2000" dirty="0">
                <a:solidFill>
                  <a:srgbClr val="C00000"/>
                </a:solidFill>
                <a:latin typeface="Georgia" panose="02040502050405020303" pitchFamily="18" charset="0"/>
              </a:rPr>
              <a:t>che è possibile e utile svolgere un ruolo attivo nel cambiare la cultura della comunità dove viviamo da industriale a turistica </a:t>
            </a:r>
          </a:p>
          <a:p>
            <a:pPr marL="285750" indent="-285750" algn="ctr">
              <a:buFont typeface="Arial" panose="020B0604020202020204" pitchFamily="34" charset="0"/>
              <a:buChar char="•"/>
            </a:pPr>
            <a:endParaRPr lang="it-IT" sz="2000" dirty="0">
              <a:solidFill>
                <a:srgbClr val="C00000"/>
              </a:solidFill>
              <a:latin typeface="Georgia" panose="02040502050405020303"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642910" y="586518"/>
            <a:ext cx="7858180" cy="769441"/>
          </a:xfrm>
          <a:prstGeom prst="rect">
            <a:avLst/>
          </a:prstGeom>
          <a:noFill/>
        </p:spPr>
        <p:txBody>
          <a:bodyPr wrap="square" rtlCol="0">
            <a:spAutoFit/>
          </a:bodyPr>
          <a:lstStyle/>
          <a:p>
            <a:pPr algn="ctr"/>
            <a:r>
              <a:rPr lang="it-IT" sz="4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Forte" pitchFamily="66" charset="0"/>
              </a:rPr>
              <a:t>Apprendimento individuale </a:t>
            </a:r>
          </a:p>
        </p:txBody>
      </p:sp>
      <p:sp>
        <p:nvSpPr>
          <p:cNvPr id="3" name="CasellaDiTesto 2">
            <a:extLst>
              <a:ext uri="{FF2B5EF4-FFF2-40B4-BE49-F238E27FC236}">
                <a16:creationId xmlns:a16="http://schemas.microsoft.com/office/drawing/2014/main" xmlns="" id="{30943132-7D7B-C21E-DC70-CD1D51F5AF7F}"/>
              </a:ext>
            </a:extLst>
          </p:cNvPr>
          <p:cNvSpPr txBox="1"/>
          <p:nvPr/>
        </p:nvSpPr>
        <p:spPr>
          <a:xfrm>
            <a:off x="2216486" y="1620812"/>
            <a:ext cx="4711028" cy="3785652"/>
          </a:xfrm>
          <a:prstGeom prst="rect">
            <a:avLst/>
          </a:prstGeom>
          <a:noFill/>
        </p:spPr>
        <p:txBody>
          <a:bodyPr wrap="square" rtlCol="0">
            <a:spAutoFit/>
          </a:bodyPr>
          <a:lstStyle/>
          <a:p>
            <a:pPr algn="ctr"/>
            <a:r>
              <a:rPr lang="it-IT" sz="2000" dirty="0">
                <a:solidFill>
                  <a:srgbClr val="C00000"/>
                </a:solidFill>
                <a:latin typeface="Georgia" panose="02040502050405020303" pitchFamily="18" charset="0"/>
              </a:rPr>
              <a:t>Ognuna di noi ha appreso: </a:t>
            </a:r>
          </a:p>
          <a:p>
            <a:pPr marL="285750" indent="-285750" algn="ctr">
              <a:buFont typeface="Arial" panose="020B0604020202020204" pitchFamily="34" charset="0"/>
              <a:buChar char="•"/>
            </a:pPr>
            <a:r>
              <a:rPr lang="it-IT" sz="2000" dirty="0">
                <a:solidFill>
                  <a:srgbClr val="C00000"/>
                </a:solidFill>
                <a:latin typeface="Georgia" panose="02040502050405020303" pitchFamily="18" charset="0"/>
              </a:rPr>
              <a:t>Come condividere il proprio pensiero con le altre e confrontarsi;</a:t>
            </a:r>
          </a:p>
          <a:p>
            <a:pPr marL="285750" indent="-285750" algn="ctr">
              <a:buFont typeface="Arial" panose="020B0604020202020204" pitchFamily="34" charset="0"/>
              <a:buChar char="•"/>
            </a:pPr>
            <a:r>
              <a:rPr lang="it-IT" sz="2000" dirty="0">
                <a:solidFill>
                  <a:srgbClr val="C00000"/>
                </a:solidFill>
                <a:latin typeface="Georgia" panose="02040502050405020303" pitchFamily="18" charset="0"/>
              </a:rPr>
              <a:t>Come conoscere il nostro territorio e le risorse che ha da offrire; </a:t>
            </a:r>
          </a:p>
          <a:p>
            <a:pPr marL="285750" indent="-285750" algn="ctr">
              <a:buFont typeface="Arial" panose="020B0604020202020204" pitchFamily="34" charset="0"/>
              <a:buChar char="•"/>
            </a:pPr>
            <a:r>
              <a:rPr lang="it-IT" sz="2000" dirty="0">
                <a:solidFill>
                  <a:srgbClr val="C00000"/>
                </a:solidFill>
                <a:latin typeface="Georgia" panose="02040502050405020303" pitchFamily="18" charset="0"/>
              </a:rPr>
              <a:t>Abbiamo imparato ad utilizzare il “</a:t>
            </a:r>
            <a:r>
              <a:rPr lang="it-IT" sz="2000" dirty="0" err="1">
                <a:solidFill>
                  <a:srgbClr val="C00000"/>
                </a:solidFill>
                <a:latin typeface="Georgia" panose="02040502050405020303" pitchFamily="18" charset="0"/>
              </a:rPr>
              <a:t>Problem</a:t>
            </a:r>
            <a:r>
              <a:rPr lang="it-IT" sz="2000" dirty="0">
                <a:solidFill>
                  <a:srgbClr val="C00000"/>
                </a:solidFill>
                <a:latin typeface="Georgia" panose="02040502050405020303" pitchFamily="18" charset="0"/>
              </a:rPr>
              <a:t> </a:t>
            </a:r>
            <a:r>
              <a:rPr lang="it-IT" sz="2000" dirty="0" err="1">
                <a:solidFill>
                  <a:srgbClr val="C00000"/>
                </a:solidFill>
                <a:latin typeface="Georgia" panose="02040502050405020303" pitchFamily="18" charset="0"/>
              </a:rPr>
              <a:t>solving</a:t>
            </a:r>
            <a:r>
              <a:rPr lang="it-IT" sz="2000" dirty="0">
                <a:solidFill>
                  <a:srgbClr val="C00000"/>
                </a:solidFill>
                <a:latin typeface="Georgia" panose="02040502050405020303" pitchFamily="18" charset="0"/>
              </a:rPr>
              <a:t>”;</a:t>
            </a:r>
          </a:p>
          <a:p>
            <a:pPr marL="285750" indent="-285750" algn="ctr">
              <a:buFont typeface="Arial" panose="020B0604020202020204" pitchFamily="34" charset="0"/>
              <a:buChar char="•"/>
            </a:pPr>
            <a:r>
              <a:rPr lang="it-IT" sz="2000" dirty="0">
                <a:solidFill>
                  <a:srgbClr val="C00000"/>
                </a:solidFill>
                <a:latin typeface="Georgia" panose="02040502050405020303" pitchFamily="18" charset="0"/>
              </a:rPr>
              <a:t>Imparare a progettare prima di produrre il prodotto finale</a:t>
            </a:r>
          </a:p>
          <a:p>
            <a:pPr marL="285750" indent="-285750" algn="ctr">
              <a:buFont typeface="Arial" panose="020B0604020202020204" pitchFamily="34" charset="0"/>
              <a:buChar char="•"/>
            </a:pPr>
            <a:r>
              <a:rPr lang="it-IT" sz="2000" dirty="0">
                <a:solidFill>
                  <a:srgbClr val="C00000"/>
                </a:solidFill>
                <a:latin typeface="Georgia" panose="02040502050405020303" pitchFamily="18" charset="0"/>
              </a:rPr>
              <a:t>A ritornare sull’Analisi e sul </a:t>
            </a:r>
            <a:r>
              <a:rPr lang="it-IT" sz="2000" dirty="0" err="1">
                <a:solidFill>
                  <a:srgbClr val="C00000"/>
                </a:solidFill>
                <a:latin typeface="Georgia" panose="02040502050405020303" pitchFamily="18" charset="0"/>
              </a:rPr>
              <a:t>Benchmarking</a:t>
            </a:r>
            <a:r>
              <a:rPr lang="it-IT" sz="2000" dirty="0">
                <a:solidFill>
                  <a:srgbClr val="C00000"/>
                </a:solidFill>
                <a:latin typeface="Georgia" panose="02040502050405020303" pitchFamily="18" charset="0"/>
              </a:rPr>
              <a:t> quando dobbiamo precisare la soluzione progettuale </a:t>
            </a:r>
          </a:p>
        </p:txBody>
      </p:sp>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245</TotalTime>
  <Words>970</Words>
  <Application>Microsoft Office PowerPoint</Application>
  <PresentationFormat>Presentazione su schermo (4:3)</PresentationFormat>
  <Paragraphs>79</Paragraphs>
  <Slides>14</Slides>
  <Notes>0</Notes>
  <HiddenSlides>0</HiddenSlides>
  <MMClips>0</MMClips>
  <ScaleCrop>false</ScaleCrop>
  <HeadingPairs>
    <vt:vector size="4" baseType="variant">
      <vt:variant>
        <vt:lpstr>Tema</vt:lpstr>
      </vt:variant>
      <vt:variant>
        <vt:i4>1</vt:i4>
      </vt:variant>
      <vt:variant>
        <vt:lpstr>Titoli diapositive</vt:lpstr>
      </vt:variant>
      <vt:variant>
        <vt:i4>14</vt:i4>
      </vt:variant>
    </vt:vector>
  </HeadingPairs>
  <TitlesOfParts>
    <vt:vector size="15" baseType="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Grizli777</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Student</dc:creator>
  <cp:lastModifiedBy>Renato Di Gregorio</cp:lastModifiedBy>
  <cp:revision>37</cp:revision>
  <dcterms:created xsi:type="dcterms:W3CDTF">2023-12-19T08:27:45Z</dcterms:created>
  <dcterms:modified xsi:type="dcterms:W3CDTF">2024-01-30T18:59:08Z</dcterms:modified>
</cp:coreProperties>
</file>