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3" r:id="rId16"/>
    <p:sldId id="270" r:id="rId17"/>
    <p:sldId id="272" r:id="rId18"/>
    <p:sldId id="271" r:id="rId19"/>
    <p:sldId id="274"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69" autoAdjust="0"/>
    <p:restoredTop sz="94660"/>
  </p:normalViewPr>
  <p:slideViewPr>
    <p:cSldViewPr>
      <p:cViewPr varScale="1">
        <p:scale>
          <a:sx n="59" d="100"/>
          <a:sy n="59" d="100"/>
        </p:scale>
        <p:origin x="-756" y="-90"/>
      </p:cViewPr>
      <p:guideLst>
        <p:guide orient="horz" pos="2160"/>
        <p:guide pos="3840"/>
      </p:guideLst>
    </p:cSldViewPr>
  </p:slideViewPr>
  <p:notesTextViewPr>
    <p:cViewPr>
      <p:scale>
        <a:sx n="1" d="1"/>
        <a:sy n="1" d="1"/>
      </p:scale>
      <p:origin x="0" y="0"/>
    </p:cViewPr>
  </p:notesTextViewPr>
  <p:sorterViewPr>
    <p:cViewPr>
      <p:scale>
        <a:sx n="100" d="100"/>
        <a:sy n="100" d="100"/>
      </p:scale>
      <p:origin x="0" y="590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1/30/2024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1/30/2024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30578ACC-22D6-47C1-A373-4FD133E34F3C}" type="datetimeFigureOut">
              <a:rPr lang="en-US" dirty="0"/>
              <a:t>1/30/2024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1/30/2024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680322" y="3030008"/>
            <a:ext cx="4698355" cy="2906179"/>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5594123" y="3030008"/>
            <a:ext cx="4700059" cy="2906179"/>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1/30/2024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1/30/2024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1/30/2024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E331444B-B92B-4E27-8C94-BB93EAF5CB18}" type="datetimeFigureOut">
              <a:rPr lang="en-US" dirty="0"/>
              <a:t>1/30/2024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363EFA5E-FA76-400D-B3DC-F0BA90E6D107}" type="datetimeFigureOut">
              <a:rPr lang="en-US" dirty="0"/>
              <a:t>1/30/2024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446C117F-5CCF-4837-BE5F-2B92066CAFAF}" type="datetimeFigureOut">
              <a:rPr lang="en-US" dirty="0"/>
              <a:t>1/30/2024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it-IT"/>
              <a:t>Fare clic per modificare lo stile del titolo dello schema</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84EB90BD-B6CE-46B7-997F-7313B992CCDC}" type="datetimeFigureOut">
              <a:rPr lang="en-US" dirty="0"/>
              <a:t>1/30/2024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it-IT"/>
              <a:t>Fare clic per modificare lo stile del titolo dello schema</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CDB9D11F-B188-461D-B23F-39381795C052}" type="datetimeFigureOut">
              <a:rPr lang="en-US" dirty="0"/>
              <a:t>1/30/2024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‹N›</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it-IT"/>
              <a:t>Fare clic per modificare lo stile del titolo dello schema</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52E6D8D9-55A2-4063-B0F3-121F44549695}" type="datetimeFigureOut">
              <a:rPr lang="en-US" dirty="0"/>
              <a:t>1/30/2024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it-IT"/>
              <a:t>Fare clic per modificare lo stile del titolo dello schema</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3" name="Date Placeholder 2"/>
          <p:cNvSpPr>
            <a:spLocks noGrp="1"/>
          </p:cNvSpPr>
          <p:nvPr>
            <p:ph type="dt" sz="half" idx="10"/>
          </p:nvPr>
        </p:nvSpPr>
        <p:spPr/>
        <p:txBody>
          <a:bodyPr/>
          <a:lstStyle/>
          <a:p>
            <a:fld id="{D4B24536-994D-4021-A283-9F449C0DB509}" type="datetimeFigureOut">
              <a:rPr lang="en-US" dirty="0"/>
              <a:t>1/30/2024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 immagine">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it-IT"/>
              <a:t>Fare clic per modificare lo stile del titolo dello schema</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3" name="Date Placeholder 2"/>
          <p:cNvSpPr>
            <a:spLocks noGrp="1"/>
          </p:cNvSpPr>
          <p:nvPr>
            <p:ph type="dt" sz="half" idx="10"/>
          </p:nvPr>
        </p:nvSpPr>
        <p:spPr/>
        <p:txBody>
          <a:bodyPr/>
          <a:lstStyle/>
          <a:p>
            <a:fld id="{3CBBBB78-C96F-47B7-AB17-D852CA960AC9}" type="datetimeFigureOut">
              <a:rPr lang="en-US" dirty="0"/>
              <a:t>1/30/2024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1/30/2024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1/30/2024</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1/30/2024</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141969B4-20B6-6338-EF4D-78ADC80494BD}"/>
              </a:ext>
            </a:extLst>
          </p:cNvPr>
          <p:cNvSpPr>
            <a:spLocks noGrp="1"/>
          </p:cNvSpPr>
          <p:nvPr>
            <p:ph type="ctrTitle"/>
          </p:nvPr>
        </p:nvSpPr>
        <p:spPr>
          <a:xfrm>
            <a:off x="457200" y="2762012"/>
            <a:ext cx="8144134" cy="1373070"/>
          </a:xfrm>
        </p:spPr>
        <p:txBody>
          <a:bodyPr/>
          <a:lstStyle/>
          <a:p>
            <a:r>
              <a:rPr lang="it-IT" dirty="0"/>
              <a:t>L’IMPORTANZA </a:t>
            </a:r>
            <a:r>
              <a:rPr lang="it-IT" dirty="0" smtClean="0"/>
              <a:t>DELLA MEMORIA</a:t>
            </a:r>
            <a:r>
              <a:rPr lang="it-IT" dirty="0"/>
              <a:t>…</a:t>
            </a:r>
          </a:p>
        </p:txBody>
      </p:sp>
      <p:sp>
        <p:nvSpPr>
          <p:cNvPr id="3" name="Sottotitolo 2">
            <a:extLst>
              <a:ext uri="{FF2B5EF4-FFF2-40B4-BE49-F238E27FC236}">
                <a16:creationId xmlns:a16="http://schemas.microsoft.com/office/drawing/2014/main" xmlns="" id="{EE902859-521B-057B-9B35-13EA86BD9105}"/>
              </a:ext>
            </a:extLst>
          </p:cNvPr>
          <p:cNvSpPr>
            <a:spLocks noGrp="1"/>
          </p:cNvSpPr>
          <p:nvPr>
            <p:ph type="subTitle" idx="1"/>
          </p:nvPr>
        </p:nvSpPr>
        <p:spPr/>
        <p:txBody>
          <a:bodyPr/>
          <a:lstStyle/>
          <a:p>
            <a:r>
              <a:rPr lang="it-IT" dirty="0" smtClean="0"/>
              <a:t>IIS MEDAGLIA D’ORO</a:t>
            </a:r>
          </a:p>
          <a:p>
            <a:r>
              <a:rPr lang="it-IT" dirty="0" smtClean="0"/>
              <a:t>VE AFM,IVA RIM</a:t>
            </a:r>
            <a:endParaRPr lang="it-IT" dirty="0"/>
          </a:p>
        </p:txBody>
      </p:sp>
      <p:pic>
        <p:nvPicPr>
          <p:cNvPr id="1026" name="Picture 2" descr="https://www.associazioneterradeicammini.it/foto/grandi/gdlmemoriaw.jpg"/>
          <p:cNvPicPr>
            <a:picLocks noChangeAspect="1" noChangeArrowheads="1"/>
          </p:cNvPicPr>
          <p:nvPr/>
        </p:nvPicPr>
        <p:blipFill rotWithShape="1">
          <a:blip r:embed="rId2">
            <a:extLst>
              <a:ext uri="{28A0092B-C50C-407E-A947-70E740481C1C}">
                <a14:useLocalDpi xmlns:a14="http://schemas.microsoft.com/office/drawing/2010/main" val="0"/>
              </a:ext>
            </a:extLst>
          </a:blip>
          <a:srcRect l="20881" t="25559" r="19086" b="13100"/>
          <a:stretch/>
        </p:blipFill>
        <p:spPr bwMode="auto">
          <a:xfrm>
            <a:off x="170322" y="53854"/>
            <a:ext cx="5392278" cy="2501903"/>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6" descr="IIS &quot;Medaglia d'oro - Città di Cassino&quot; | Cassino"/>
          <p:cNvSpPr>
            <a:spLocks noChangeAspect="1" noChangeArrowheads="1"/>
          </p:cNvSpPr>
          <p:nvPr/>
        </p:nvSpPr>
        <p:spPr bwMode="auto">
          <a:xfrm>
            <a:off x="1524000" y="762000"/>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5" name="AutoShape 8" descr="IIS &quot;Medaglia d'oro - Città di Cassino&quot; | Cassino"/>
          <p:cNvSpPr>
            <a:spLocks noChangeAspect="1" noChangeArrowheads="1"/>
          </p:cNvSpPr>
          <p:nvPr/>
        </p:nvSpPr>
        <p:spPr bwMode="auto">
          <a:xfrm>
            <a:off x="155574" y="-144463"/>
            <a:ext cx="3273425" cy="327343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8" name="AutoShape 10" descr="IIS &quot;Medaglia d'oro - Città di Cassino&quot; | Cassino"/>
          <p:cNvSpPr>
            <a:spLocks noChangeAspect="1" noChangeArrowheads="1"/>
          </p:cNvSpPr>
          <p:nvPr/>
        </p:nvSpPr>
        <p:spPr bwMode="auto">
          <a:xfrm>
            <a:off x="1545064" y="-99699"/>
            <a:ext cx="351671" cy="31273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9" name="AutoShape 12" descr="IIS &quot;Medaglia d'oro - Città di Cassino&quot; | Cassino"/>
          <p:cNvSpPr>
            <a:spLocks noChangeAspect="1" noChangeArrowheads="1"/>
          </p:cNvSpPr>
          <p:nvPr/>
        </p:nvSpPr>
        <p:spPr bwMode="auto">
          <a:xfrm>
            <a:off x="1700639" y="60639"/>
            <a:ext cx="351671" cy="31273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10" name="Immagin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48800" y="4394039"/>
            <a:ext cx="2143125" cy="2143125"/>
          </a:xfrm>
          <a:prstGeom prst="rect">
            <a:avLst/>
          </a:prstGeom>
        </p:spPr>
      </p:pic>
    </p:spTree>
    <p:extLst>
      <p:ext uri="{BB962C8B-B14F-4D97-AF65-F5344CB8AC3E}">
        <p14:creationId xmlns:p14="http://schemas.microsoft.com/office/powerpoint/2010/main" val="518925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BAE05EA6-9EF7-203B-38DB-615356AE56A5}"/>
              </a:ext>
            </a:extLst>
          </p:cNvPr>
          <p:cNvSpPr>
            <a:spLocks noGrp="1"/>
          </p:cNvSpPr>
          <p:nvPr>
            <p:ph type="title"/>
          </p:nvPr>
        </p:nvSpPr>
        <p:spPr/>
        <p:txBody>
          <a:bodyPr/>
          <a:lstStyle/>
          <a:p>
            <a:r>
              <a:rPr lang="it-IT" dirty="0"/>
              <a:t>Il gruppo</a:t>
            </a:r>
          </a:p>
        </p:txBody>
      </p:sp>
      <p:sp>
        <p:nvSpPr>
          <p:cNvPr id="3" name="Segnaposto contenuto 2">
            <a:extLst>
              <a:ext uri="{FF2B5EF4-FFF2-40B4-BE49-F238E27FC236}">
                <a16:creationId xmlns:a16="http://schemas.microsoft.com/office/drawing/2014/main" xmlns="" id="{62A66B38-A353-68E3-DD09-873A434AC34E}"/>
              </a:ext>
            </a:extLst>
          </p:cNvPr>
          <p:cNvSpPr>
            <a:spLocks noGrp="1"/>
          </p:cNvSpPr>
          <p:nvPr>
            <p:ph idx="1"/>
          </p:nvPr>
        </p:nvSpPr>
        <p:spPr>
          <a:xfrm>
            <a:off x="680321" y="2505456"/>
            <a:ext cx="9613861" cy="3599316"/>
          </a:xfrm>
        </p:spPr>
        <p:txBody>
          <a:bodyPr>
            <a:normAutofit fontScale="92500" lnSpcReduction="10000"/>
          </a:bodyPr>
          <a:lstStyle/>
          <a:p>
            <a:r>
              <a:rPr lang="it-IT" dirty="0"/>
              <a:t>PALMIERI </a:t>
            </a:r>
            <a:r>
              <a:rPr lang="it-IT" dirty="0" smtClean="0"/>
              <a:t>GIORGIA                              Comune di Cassino</a:t>
            </a:r>
            <a:endParaRPr lang="it-IT" dirty="0"/>
          </a:p>
          <a:p>
            <a:r>
              <a:rPr lang="it-IT" dirty="0"/>
              <a:t>CASTRICHINO </a:t>
            </a:r>
            <a:r>
              <a:rPr lang="it-IT" dirty="0" smtClean="0"/>
              <a:t>SARA                            Comune di Pignataro</a:t>
            </a:r>
            <a:endParaRPr lang="it-IT" dirty="0"/>
          </a:p>
          <a:p>
            <a:r>
              <a:rPr lang="it-IT" dirty="0"/>
              <a:t>FERDINANDI </a:t>
            </a:r>
            <a:r>
              <a:rPr lang="it-IT" dirty="0" smtClean="0"/>
              <a:t>EGLE                              Comune di Pignataro </a:t>
            </a:r>
            <a:endParaRPr lang="it-IT" dirty="0"/>
          </a:p>
          <a:p>
            <a:r>
              <a:rPr lang="it-IT" dirty="0"/>
              <a:t>D’AGOSTINO </a:t>
            </a:r>
            <a:r>
              <a:rPr lang="it-IT" dirty="0" smtClean="0"/>
              <a:t>ELISA                             Comune di Sant’Elia Fiumerapido</a:t>
            </a:r>
            <a:endParaRPr lang="it-IT" dirty="0"/>
          </a:p>
          <a:p>
            <a:r>
              <a:rPr lang="it-IT" dirty="0"/>
              <a:t>GAGLIONE GIULIA </a:t>
            </a:r>
            <a:r>
              <a:rPr lang="it-IT" dirty="0" smtClean="0"/>
              <a:t>TERESA                   Comune di Cervaro</a:t>
            </a:r>
            <a:endParaRPr lang="it-IT" dirty="0"/>
          </a:p>
          <a:p>
            <a:r>
              <a:rPr lang="it-IT" dirty="0"/>
              <a:t>CATALLOZZI </a:t>
            </a:r>
            <a:r>
              <a:rPr lang="it-IT" dirty="0" smtClean="0"/>
              <a:t>ERIKA                              Comune di Rocca d’Evandro</a:t>
            </a:r>
            <a:endParaRPr lang="it-IT" dirty="0"/>
          </a:p>
          <a:p>
            <a:r>
              <a:rPr lang="it-IT" dirty="0"/>
              <a:t>MATTIOCCO </a:t>
            </a:r>
            <a:r>
              <a:rPr lang="it-IT" dirty="0" smtClean="0"/>
              <a:t>GIORGIA                          Comune di Cassino</a:t>
            </a:r>
            <a:endParaRPr lang="it-IT" dirty="0"/>
          </a:p>
          <a:p>
            <a:r>
              <a:rPr lang="it-IT" dirty="0"/>
              <a:t>D’ALESSANDRO </a:t>
            </a:r>
            <a:r>
              <a:rPr lang="it-IT" dirty="0" smtClean="0"/>
              <a:t>MARIA                        Comune di Castrocielo</a:t>
            </a:r>
            <a:endParaRPr lang="it-IT" dirty="0"/>
          </a:p>
          <a:p>
            <a:r>
              <a:rPr lang="it-IT" dirty="0"/>
              <a:t>PINCHERA </a:t>
            </a:r>
            <a:r>
              <a:rPr lang="it-IT" dirty="0" smtClean="0"/>
              <a:t>NOEMI                               Comune di Cassino</a:t>
            </a:r>
          </a:p>
          <a:p>
            <a:pPr marL="0" indent="0">
              <a:buNone/>
            </a:pPr>
            <a:endParaRPr lang="it-IT" dirty="0"/>
          </a:p>
        </p:txBody>
      </p:sp>
    </p:spTree>
    <p:extLst>
      <p:ext uri="{BB962C8B-B14F-4D97-AF65-F5344CB8AC3E}">
        <p14:creationId xmlns:p14="http://schemas.microsoft.com/office/powerpoint/2010/main" val="2148044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AB5B0C92-A2AB-D033-7740-84488B3AD786}"/>
              </a:ext>
            </a:extLst>
          </p:cNvPr>
          <p:cNvSpPr>
            <a:spLocks noGrp="1"/>
          </p:cNvSpPr>
          <p:nvPr>
            <p:ph type="title"/>
          </p:nvPr>
        </p:nvSpPr>
        <p:spPr/>
        <p:txBody>
          <a:bodyPr/>
          <a:lstStyle/>
          <a:p>
            <a:r>
              <a:rPr lang="it-IT" dirty="0" smtClean="0"/>
              <a:t>Analisi: L’intervista </a:t>
            </a:r>
            <a:r>
              <a:rPr lang="it-IT" dirty="0"/>
              <a:t>a PINO VALENTE</a:t>
            </a:r>
          </a:p>
        </p:txBody>
      </p:sp>
      <p:sp>
        <p:nvSpPr>
          <p:cNvPr id="3" name="Segnaposto contenuto 2">
            <a:extLst>
              <a:ext uri="{FF2B5EF4-FFF2-40B4-BE49-F238E27FC236}">
                <a16:creationId xmlns:a16="http://schemas.microsoft.com/office/drawing/2014/main" xmlns="" id="{C72A6374-C6D6-152A-A97C-6F9C288AF3AF}"/>
              </a:ext>
            </a:extLst>
          </p:cNvPr>
          <p:cNvSpPr>
            <a:spLocks noGrp="1"/>
          </p:cNvSpPr>
          <p:nvPr>
            <p:ph idx="1"/>
          </p:nvPr>
        </p:nvSpPr>
        <p:spPr>
          <a:xfrm>
            <a:off x="643450" y="2209800"/>
            <a:ext cx="10382047" cy="4301304"/>
          </a:xfrm>
        </p:spPr>
        <p:txBody>
          <a:bodyPr>
            <a:normAutofit fontScale="85000" lnSpcReduction="20000"/>
          </a:bodyPr>
          <a:lstStyle/>
          <a:p>
            <a:r>
              <a:rPr lang="it-IT" b="0" i="0" dirty="0">
                <a:effectLst/>
                <a:latin typeface="Helvetica" pitchFamily="2" charset="0"/>
              </a:rPr>
              <a:t>Nel giorno 16 gennaio abbiamo avuto come ospite Pino Valente che ci ha fornito molte informazioni in merito ai luoghi della memoria presenti nel nostro territorio.</a:t>
            </a:r>
          </a:p>
          <a:p>
            <a:endParaRPr lang="it-IT" dirty="0">
              <a:effectLst/>
              <a:latin typeface="Helvetica" pitchFamily="2" charset="0"/>
            </a:endParaRPr>
          </a:p>
          <a:p>
            <a:r>
              <a:rPr lang="it-IT" b="0" i="0" dirty="0">
                <a:effectLst/>
                <a:latin typeface="Helvetica" pitchFamily="2" charset="0"/>
              </a:rPr>
              <a:t>Abbiamo numerosi cimiteri che trattengono in loro la memoria della seconda guerra mondiale, abbiamo il cimitero polacco che trattiene i soldati caduti polacchi e ucraini al suo interno che al momento della guerra erano apolidi perché non avevano più il loro territorio, la loro patria e quindi lottare per garantire la pace</a:t>
            </a:r>
            <a:endParaRPr lang="it-IT" dirty="0">
              <a:effectLst/>
              <a:latin typeface="Helvetica" pitchFamily="2" charset="0"/>
            </a:endParaRPr>
          </a:p>
          <a:p>
            <a:pPr marL="0" indent="0">
              <a:buNone/>
            </a:pPr>
            <a:r>
              <a:rPr lang="it-IT" b="0" i="0" dirty="0">
                <a:effectLst/>
                <a:latin typeface="Helvetica" pitchFamily="2" charset="0"/>
              </a:rPr>
              <a:t>   generale agli altri popoli.</a:t>
            </a:r>
          </a:p>
          <a:p>
            <a:pPr marL="0" indent="0">
              <a:buNone/>
            </a:pPr>
            <a:endParaRPr lang="it-IT" dirty="0">
              <a:effectLst/>
              <a:latin typeface="Helvetica" pitchFamily="2" charset="0"/>
            </a:endParaRPr>
          </a:p>
          <a:p>
            <a:r>
              <a:rPr lang="it-IT" b="0" i="0" dirty="0">
                <a:effectLst/>
                <a:latin typeface="Helvetica" pitchFamily="2" charset="0"/>
              </a:rPr>
              <a:t>Poi abbiamo il cimitero del Commonwealth dove giacciono i caduti in guerra provenienti dalla gran Bretagna, Canada ,nuova Zelanda ,sud Africa e India e sono presenti più di 4000 tombe di cui centinaia appartengono a soldati non identificati.</a:t>
            </a:r>
          </a:p>
          <a:p>
            <a:endParaRPr lang="it-IT" dirty="0">
              <a:effectLst/>
              <a:latin typeface="Helvetica" pitchFamily="2" charset="0"/>
            </a:endParaRPr>
          </a:p>
          <a:p>
            <a:r>
              <a:rPr lang="it-IT" b="0" i="0" dirty="0">
                <a:effectLst/>
                <a:latin typeface="Helvetica" pitchFamily="2" charset="0"/>
              </a:rPr>
              <a:t>Nel nostro territorio sono presenti molti luoghi di ricordo rispetto sta a noi conoscere quei posti e farli conoscere ad altri</a:t>
            </a:r>
            <a:endParaRPr lang="it-IT" dirty="0">
              <a:effectLst/>
              <a:latin typeface="Helvetica" pitchFamily="2" charset="0"/>
            </a:endParaRPr>
          </a:p>
          <a:p>
            <a:endParaRPr lang="it-IT" dirty="0"/>
          </a:p>
        </p:txBody>
      </p:sp>
    </p:spTree>
    <p:extLst>
      <p:ext uri="{BB962C8B-B14F-4D97-AF65-F5344CB8AC3E}">
        <p14:creationId xmlns:p14="http://schemas.microsoft.com/office/powerpoint/2010/main" val="996209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88D88EDB-7A2C-B1BF-1D27-EAF1D75AA389}"/>
              </a:ext>
            </a:extLst>
          </p:cNvPr>
          <p:cNvSpPr>
            <a:spLocks noGrp="1"/>
          </p:cNvSpPr>
          <p:nvPr>
            <p:ph type="title"/>
          </p:nvPr>
        </p:nvSpPr>
        <p:spPr/>
        <p:txBody>
          <a:bodyPr/>
          <a:lstStyle/>
          <a:p>
            <a:r>
              <a:rPr lang="it-IT" dirty="0" smtClean="0"/>
              <a:t>Analisi: I </a:t>
            </a:r>
            <a:r>
              <a:rPr lang="it-IT" dirty="0"/>
              <a:t>CIMITERI</a:t>
            </a:r>
          </a:p>
        </p:txBody>
      </p:sp>
      <p:sp>
        <p:nvSpPr>
          <p:cNvPr id="3" name="Segnaposto contenuto 2">
            <a:extLst>
              <a:ext uri="{FF2B5EF4-FFF2-40B4-BE49-F238E27FC236}">
                <a16:creationId xmlns:a16="http://schemas.microsoft.com/office/drawing/2014/main" xmlns="" id="{519E97D2-41D6-F225-6F3D-29C95350CD2C}"/>
              </a:ext>
            </a:extLst>
          </p:cNvPr>
          <p:cNvSpPr>
            <a:spLocks noGrp="1"/>
          </p:cNvSpPr>
          <p:nvPr>
            <p:ph idx="1"/>
          </p:nvPr>
        </p:nvSpPr>
        <p:spPr>
          <a:xfrm>
            <a:off x="0" y="1987903"/>
            <a:ext cx="12192000" cy="5023834"/>
          </a:xfrm>
        </p:spPr>
        <p:txBody>
          <a:bodyPr>
            <a:normAutofit fontScale="85000" lnSpcReduction="20000"/>
          </a:bodyPr>
          <a:lstStyle/>
          <a:p>
            <a:r>
              <a:rPr lang="it-IT" b="0" i="0" u="none" strike="noStrike" dirty="0">
                <a:effectLst/>
                <a:latin typeface="Helvetica" panose="020B0604020202020204" pitchFamily="34" charset="0"/>
                <a:cs typeface="Helvetica" panose="020B0604020202020204" pitchFamily="34" charset="0"/>
              </a:rPr>
              <a:t>Lunga è stata la battaglia combattuta dall'ottobre del 1943 al giugno del 1944 e moltissimi sono stati i morti che essa ha procurato. Il territorio ha raccolto le loro salme nei diversi cimiteri che sono stati appositamente realizzati, alcuni dei quali curati proprio dai Paesi da cui provenivano. Essi sono giustamente visitati continuamente dai parenti dei caduti che vanno sul luogo per onorare i loro morti e lasciare un segno del loro ricordo sulle loro tombe. Sono tombe semplici ma nel loro insieme mostrano tutta intera la tragedia che è avvenuta in quei tremendi otto mesi. Essi sono la testimonianza della bruttura della guerra e un sicuro monito per le genti per impegnarsi a difendere la pace. I cimiteri vanno visitati per sentire dentro tutta la forza che quei giovani morti danno a tutti noi per difendere la pace e la democrazia.</a:t>
            </a:r>
            <a:r>
              <a:rPr lang="it-IT" dirty="0">
                <a:latin typeface="Helvetica" panose="020B0604020202020204" pitchFamily="34" charset="0"/>
                <a:cs typeface="Helvetica" panose="020B0604020202020204" pitchFamily="34" charset="0"/>
              </a:rPr>
              <a:t/>
            </a:r>
            <a:br>
              <a:rPr lang="it-IT" dirty="0">
                <a:latin typeface="Helvetica" panose="020B0604020202020204" pitchFamily="34" charset="0"/>
                <a:cs typeface="Helvetica" panose="020B0604020202020204" pitchFamily="34" charset="0"/>
              </a:rPr>
            </a:br>
            <a:r>
              <a:rPr lang="it-IT" b="0" i="0" u="none" strike="noStrike" dirty="0">
                <a:effectLst/>
                <a:latin typeface="Helvetica" panose="020B0604020202020204" pitchFamily="34" charset="0"/>
                <a:cs typeface="Helvetica" panose="020B0604020202020204" pitchFamily="34" charset="0"/>
              </a:rPr>
              <a:t>Andateci! Vi segniamo di seguito dove trovarli.</a:t>
            </a:r>
            <a:r>
              <a:rPr lang="it-IT" dirty="0">
                <a:latin typeface="Helvetica" panose="020B0604020202020204" pitchFamily="34" charset="0"/>
                <a:cs typeface="Helvetica" panose="020B0604020202020204" pitchFamily="34" charset="0"/>
              </a:rPr>
              <a:t/>
            </a:r>
            <a:br>
              <a:rPr lang="it-IT" dirty="0">
                <a:latin typeface="Helvetica" panose="020B0604020202020204" pitchFamily="34" charset="0"/>
                <a:cs typeface="Helvetica" panose="020B0604020202020204" pitchFamily="34" charset="0"/>
              </a:rPr>
            </a:br>
            <a:r>
              <a:rPr lang="it-IT" dirty="0">
                <a:latin typeface="Helvetica" panose="020B0604020202020204" pitchFamily="34" charset="0"/>
                <a:cs typeface="Helvetica" panose="020B0604020202020204" pitchFamily="34" charset="0"/>
              </a:rPr>
              <a:t/>
            </a:r>
            <a:br>
              <a:rPr lang="it-IT" dirty="0">
                <a:latin typeface="Helvetica" panose="020B0604020202020204" pitchFamily="34" charset="0"/>
                <a:cs typeface="Helvetica" panose="020B0604020202020204" pitchFamily="34" charset="0"/>
              </a:rPr>
            </a:br>
            <a:r>
              <a:rPr lang="it-IT" b="0" i="0" u="none" strike="noStrike" dirty="0">
                <a:effectLst/>
                <a:latin typeface="Helvetica" panose="020B0604020202020204" pitchFamily="34" charset="0"/>
                <a:cs typeface="Helvetica" panose="020B0604020202020204" pitchFamily="34" charset="0"/>
              </a:rPr>
              <a:t>1° - Il Cimitero militare germanico, in località Collemarino, in via Caira, a Cassino (tel. 0773. 337003). Vi sono sepolti più di 20.027 soldati. </a:t>
            </a:r>
            <a:r>
              <a:rPr lang="it-IT" dirty="0">
                <a:latin typeface="Helvetica" panose="020B0604020202020204" pitchFamily="34" charset="0"/>
                <a:cs typeface="Helvetica" panose="020B0604020202020204" pitchFamily="34" charset="0"/>
              </a:rPr>
              <a:t/>
            </a:r>
            <a:br>
              <a:rPr lang="it-IT" dirty="0">
                <a:latin typeface="Helvetica" panose="020B0604020202020204" pitchFamily="34" charset="0"/>
                <a:cs typeface="Helvetica" panose="020B0604020202020204" pitchFamily="34" charset="0"/>
              </a:rPr>
            </a:br>
            <a:r>
              <a:rPr lang="it-IT" dirty="0">
                <a:latin typeface="Helvetica" panose="020B0604020202020204" pitchFamily="34" charset="0"/>
                <a:cs typeface="Helvetica" panose="020B0604020202020204" pitchFamily="34" charset="0"/>
              </a:rPr>
              <a:t/>
            </a:r>
            <a:br>
              <a:rPr lang="it-IT" dirty="0">
                <a:latin typeface="Helvetica" panose="020B0604020202020204" pitchFamily="34" charset="0"/>
                <a:cs typeface="Helvetica" panose="020B0604020202020204" pitchFamily="34" charset="0"/>
              </a:rPr>
            </a:br>
            <a:r>
              <a:rPr lang="it-IT" b="0" i="0" u="none" strike="noStrike" dirty="0">
                <a:effectLst/>
                <a:latin typeface="Helvetica" panose="020B0604020202020204" pitchFamily="34" charset="0"/>
                <a:cs typeface="Helvetica" panose="020B0604020202020204" pitchFamily="34" charset="0"/>
              </a:rPr>
              <a:t>2° - Il Cimitero militare polacco è situato a destra dell'Abbazia di Montecassino sulla collina subito sotto. Vi sono sepolti 1.051 giovani polacchi e anche il loro comandante (Andersen) che proprio qui è voluto essere sepolto dopo l'esilio volontario vissuto a Londra, dopo la guerra.</a:t>
            </a:r>
            <a:r>
              <a:rPr lang="it-IT" dirty="0">
                <a:latin typeface="Helvetica" panose="020B0604020202020204" pitchFamily="34" charset="0"/>
                <a:cs typeface="Helvetica" panose="020B0604020202020204" pitchFamily="34" charset="0"/>
              </a:rPr>
              <a:t/>
            </a:r>
            <a:br>
              <a:rPr lang="it-IT" dirty="0">
                <a:latin typeface="Helvetica" panose="020B0604020202020204" pitchFamily="34" charset="0"/>
                <a:cs typeface="Helvetica" panose="020B0604020202020204" pitchFamily="34" charset="0"/>
              </a:rPr>
            </a:br>
            <a:r>
              <a:rPr lang="it-IT" dirty="0">
                <a:latin typeface="Helvetica" panose="020B0604020202020204" pitchFamily="34" charset="0"/>
                <a:cs typeface="Helvetica" panose="020B0604020202020204" pitchFamily="34" charset="0"/>
              </a:rPr>
              <a:t/>
            </a:r>
            <a:br>
              <a:rPr lang="it-IT" dirty="0">
                <a:latin typeface="Helvetica" panose="020B0604020202020204" pitchFamily="34" charset="0"/>
                <a:cs typeface="Helvetica" panose="020B0604020202020204" pitchFamily="34" charset="0"/>
              </a:rPr>
            </a:br>
            <a:r>
              <a:rPr lang="it-IT" b="0" i="0" u="none" strike="noStrike" dirty="0">
                <a:effectLst/>
                <a:latin typeface="Helvetica" panose="020B0604020202020204" pitchFamily="34" charset="0"/>
                <a:cs typeface="Helvetica" panose="020B0604020202020204" pitchFamily="34" charset="0"/>
              </a:rPr>
              <a:t>3° - Il Cimitero militare del </a:t>
            </a:r>
            <a:r>
              <a:rPr lang="it-IT" b="0" i="0" u="none" strike="noStrike" dirty="0" err="1">
                <a:effectLst/>
                <a:latin typeface="Helvetica" panose="020B0604020202020204" pitchFamily="34" charset="0"/>
                <a:cs typeface="Helvetica" panose="020B0604020202020204" pitchFamily="34" charset="0"/>
              </a:rPr>
              <a:t>Commonwealt</a:t>
            </a:r>
            <a:r>
              <a:rPr lang="it-IT" b="0" i="0" u="none" strike="noStrike" dirty="0">
                <a:effectLst/>
                <a:latin typeface="Helvetica" panose="020B0604020202020204" pitchFamily="34" charset="0"/>
                <a:cs typeface="Helvetica" panose="020B0604020202020204" pitchFamily="34" charset="0"/>
              </a:rPr>
              <a:t> (inglese) è situato a Cassino, appena superato </a:t>
            </a:r>
            <a:r>
              <a:rPr lang="it-IT" b="0" i="0" u="none" strike="noStrike" dirty="0" err="1">
                <a:effectLst/>
                <a:latin typeface="Helvetica" panose="020B0604020202020204" pitchFamily="34" charset="0"/>
                <a:cs typeface="Helvetica" panose="020B0604020202020204" pitchFamily="34" charset="0"/>
              </a:rPr>
              <a:t>l'Historiale</a:t>
            </a:r>
            <a:r>
              <a:rPr lang="it-IT" b="0" i="0" u="none" strike="noStrike" dirty="0">
                <a:effectLst/>
                <a:latin typeface="Helvetica" panose="020B0604020202020204" pitchFamily="34" charset="0"/>
                <a:cs typeface="Helvetica" panose="020B0604020202020204" pitchFamily="34" charset="0"/>
              </a:rPr>
              <a:t>, sulla sinistra andando verso la Facoltà di Economia e Commercio dell'Università di Cassino. Vi sono sepolti 4.266 soldati provenienti dal Regno Unito, Canada, Australia, Nuova Zelanda, Sudafrica India e Pakistan</a:t>
            </a:r>
            <a:r>
              <a:rPr lang="it-IT" b="0" i="0" u="none" strike="noStrike" dirty="0">
                <a:solidFill>
                  <a:srgbClr val="000000"/>
                </a:solidFill>
                <a:effectLst/>
                <a:latin typeface="Helvetica" panose="020B0604020202020204" pitchFamily="34" charset="0"/>
                <a:cs typeface="Helvetica" panose="020B0604020202020204" pitchFamily="34" charset="0"/>
              </a:rPr>
              <a:t>.</a:t>
            </a:r>
            <a:endParaRPr lang="it-IT"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713928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xmlns="" id="{5B988D63-FA8B-436C-902E-E5005BC0492F}"/>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3176" y="0"/>
            <a:ext cx="12192000" cy="6858001"/>
            <a:chOff x="-3176" y="0"/>
            <a:chExt cx="12192000" cy="6858001"/>
          </a:xfrm>
        </p:grpSpPr>
        <p:sp useBgFill="1">
          <p:nvSpPr>
            <p:cNvPr id="11" name="Rectangle 10">
              <a:extLst>
                <a:ext uri="{FF2B5EF4-FFF2-40B4-BE49-F238E27FC236}">
                  <a16:creationId xmlns:a16="http://schemas.microsoft.com/office/drawing/2014/main" xmlns="" id="{2FD177FB-983E-4035-8B7A-655342A7E19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xmlns=""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xmlns="" id="{9596D9C3-C0FC-4500-A696-55B9F77BB7A9}"/>
                </a:ext>
                <a:ext uri="{C183D7F6-B498-43B3-948B-1728B52AA6E4}">
                  <adec:decorative xmlns="" xmlns:adec="http://schemas.microsoft.com/office/drawing/2017/decorative" val="1"/>
                </a:ext>
              </a:extLst>
            </p:cNvPr>
            <p:cNvPicPr>
              <a:picLocks noChangeAspect="1"/>
            </p:cNvPicPr>
            <p:nvPr>
              <p:extLst>
                <p:ext uri="{386F3935-93C4-4BCD-93E2-E3B085C9AB24}">
                  <p16:designElem xmlns:p16="http://schemas.microsoft.com/office/powerpoint/2015/main" xmlns=""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5" name="Immagine 4">
            <a:extLst>
              <a:ext uri="{FF2B5EF4-FFF2-40B4-BE49-F238E27FC236}">
                <a16:creationId xmlns:a16="http://schemas.microsoft.com/office/drawing/2014/main" xmlns="" id="{B7297BF6-B551-11F8-6FF2-E945C78C98F8}"/>
              </a:ext>
            </a:extLst>
          </p:cNvPr>
          <p:cNvPicPr>
            <a:picLocks noChangeAspect="1"/>
          </p:cNvPicPr>
          <p:nvPr/>
        </p:nvPicPr>
        <p:blipFill rotWithShape="1">
          <a:blip r:embed="rId3"/>
          <a:srcRect t="4990" r="1" b="11911"/>
          <a:stretch/>
        </p:blipFill>
        <p:spPr>
          <a:xfrm>
            <a:off x="7547810" y="10"/>
            <a:ext cx="4641013" cy="6856310"/>
          </a:xfrm>
          <a:prstGeom prst="rect">
            <a:avLst/>
          </a:prstGeom>
          <a:ln>
            <a:noFill/>
          </a:ln>
          <a:effectLst/>
        </p:spPr>
      </p:pic>
      <p:sp>
        <p:nvSpPr>
          <p:cNvPr id="14" name="Rectangle 13">
            <a:extLst>
              <a:ext uri="{FF2B5EF4-FFF2-40B4-BE49-F238E27FC236}">
                <a16:creationId xmlns:a16="http://schemas.microsoft.com/office/drawing/2014/main" xmlns="" id="{C493E730-2044-49B5-A022-B8D6F359343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White">
          <a:xfrm>
            <a:off x="2" y="609600"/>
            <a:ext cx="796704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a:extLst>
              <a:ext uri="{FF2B5EF4-FFF2-40B4-BE49-F238E27FC236}">
                <a16:creationId xmlns:a16="http://schemas.microsoft.com/office/drawing/2014/main" xmlns="" id="{3C558F1A-CEE6-67CD-8D1A-B2D7FB315F15}"/>
              </a:ext>
            </a:extLst>
          </p:cNvPr>
          <p:cNvSpPr>
            <a:spLocks noGrp="1"/>
          </p:cNvSpPr>
          <p:nvPr>
            <p:ph type="title"/>
          </p:nvPr>
        </p:nvSpPr>
        <p:spPr>
          <a:xfrm>
            <a:off x="680321" y="753228"/>
            <a:ext cx="7087552" cy="1080938"/>
          </a:xfrm>
        </p:spPr>
        <p:txBody>
          <a:bodyPr>
            <a:normAutofit/>
          </a:bodyPr>
          <a:lstStyle/>
          <a:p>
            <a:r>
              <a:rPr lang="it-IT" dirty="0" smtClean="0"/>
              <a:t>Analisi: IL </a:t>
            </a:r>
            <a:r>
              <a:rPr lang="it-IT" dirty="0"/>
              <a:t>PERCORSO “ Panorami della pace”</a:t>
            </a:r>
          </a:p>
        </p:txBody>
      </p:sp>
      <p:pic>
        <p:nvPicPr>
          <p:cNvPr id="16" name="Picture 15">
            <a:extLst>
              <a:ext uri="{FF2B5EF4-FFF2-40B4-BE49-F238E27FC236}">
                <a16:creationId xmlns:a16="http://schemas.microsoft.com/office/drawing/2014/main" xmlns="" id="{78976801-4346-4636-BA62-265C81DFE7C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4">
            <a:extLst>
              <a:ext uri="{28A0092B-C50C-407E-A947-70E740481C1C}">
                <a14:useLocalDpi xmlns:a14="http://schemas.microsoft.com/office/drawing/2010/main" val="0"/>
              </a:ext>
            </a:extLst>
          </a:blip>
          <a:stretch>
            <a:fillRect/>
          </a:stretch>
        </p:blipFill>
        <p:spPr>
          <a:xfrm>
            <a:off x="2" y="1970240"/>
            <a:ext cx="7967048" cy="321164"/>
          </a:xfrm>
          <a:prstGeom prst="rect">
            <a:avLst/>
          </a:prstGeom>
        </p:spPr>
      </p:pic>
      <p:sp>
        <p:nvSpPr>
          <p:cNvPr id="3" name="Segnaposto contenuto 2">
            <a:extLst>
              <a:ext uri="{FF2B5EF4-FFF2-40B4-BE49-F238E27FC236}">
                <a16:creationId xmlns:a16="http://schemas.microsoft.com/office/drawing/2014/main" xmlns="" id="{82F85F1B-2A48-1F62-4B8F-3C3821F0965F}"/>
              </a:ext>
            </a:extLst>
          </p:cNvPr>
          <p:cNvSpPr>
            <a:spLocks noGrp="1"/>
          </p:cNvSpPr>
          <p:nvPr>
            <p:ph idx="1"/>
          </p:nvPr>
        </p:nvSpPr>
        <p:spPr>
          <a:xfrm>
            <a:off x="680321" y="2336873"/>
            <a:ext cx="6423211" cy="3599316"/>
          </a:xfrm>
        </p:spPr>
        <p:txBody>
          <a:bodyPr>
            <a:normAutofit/>
          </a:bodyPr>
          <a:lstStyle/>
          <a:p>
            <a:pPr fontAlgn="base"/>
            <a:r>
              <a:rPr lang="it-IT" sz="1300" b="0" i="0" u="none" strike="noStrike" dirty="0">
                <a:effectLst/>
                <a:latin typeface="Helvetica" panose="020B0604020202020204" pitchFamily="34" charset="0"/>
                <a:cs typeface="Helvetica" panose="020B0604020202020204" pitchFamily="34" charset="0"/>
              </a:rPr>
              <a:t>Il percorso "Panorami della Pace" realizzato nell'ambito dell'omonimo progetto del Comune di Sant'Elia Fiumerapido e finanziato dalla Regione Lazio in occasione del Settantesimo della Memoria, ha segnalato stabilmente il tragitto dei fortini di guerra, postazioni di attacco e di difesa conosciuti con questo nome nella zona e posti sulle cime del monte </a:t>
            </a:r>
            <a:r>
              <a:rPr lang="it-IT" sz="1300" b="0" i="0" u="none" strike="noStrike" dirty="0" err="1">
                <a:effectLst/>
                <a:latin typeface="Helvetica" panose="020B0604020202020204" pitchFamily="34" charset="0"/>
                <a:cs typeface="Helvetica" panose="020B0604020202020204" pitchFamily="34" charset="0"/>
              </a:rPr>
              <a:t>Cifalco</a:t>
            </a:r>
            <a:r>
              <a:rPr lang="it-IT" sz="1300" b="0" i="0" u="none" strike="noStrike" dirty="0">
                <a:effectLst/>
                <a:latin typeface="Helvetica" panose="020B0604020202020204" pitchFamily="34" charset="0"/>
                <a:cs typeface="Helvetica" panose="020B0604020202020204" pitchFamily="34" charset="0"/>
              </a:rPr>
              <a:t>, segnando i percorsi del tempo di guerra con postazioni di pace (piccole sculture realizzate in pietra di Coreno) così da mettere a disposizione del visitatore della memoria e della spiritualità ad essa connessa, un elemento di riflessione che viene offerto mentre si osserva e si concede lo sguardo al meraviglioso panorama che il </a:t>
            </a:r>
            <a:r>
              <a:rPr lang="it-IT" sz="1300" b="0" i="0" u="none" strike="noStrike" dirty="0" err="1">
                <a:effectLst/>
                <a:latin typeface="Helvetica" panose="020B0604020202020204" pitchFamily="34" charset="0"/>
                <a:cs typeface="Helvetica" panose="020B0604020202020204" pitchFamily="34" charset="0"/>
              </a:rPr>
              <a:t>Cifalco</a:t>
            </a:r>
            <a:r>
              <a:rPr lang="it-IT" sz="1300" b="0" i="0" u="none" strike="noStrike" dirty="0">
                <a:effectLst/>
                <a:latin typeface="Helvetica" panose="020B0604020202020204" pitchFamily="34" charset="0"/>
                <a:cs typeface="Helvetica" panose="020B0604020202020204" pitchFamily="34" charset="0"/>
              </a:rPr>
              <a:t> offre.</a:t>
            </a:r>
          </a:p>
          <a:p>
            <a:pPr fontAlgn="base"/>
            <a:r>
              <a:rPr lang="it-IT" sz="1300" dirty="0">
                <a:latin typeface="Helvetica" panose="020B0604020202020204" pitchFamily="34" charset="0"/>
                <a:cs typeface="Helvetica" panose="020B0604020202020204" pitchFamily="34" charset="0"/>
              </a:rPr>
              <a:t/>
            </a:r>
            <a:br>
              <a:rPr lang="it-IT" sz="1300" dirty="0">
                <a:latin typeface="Helvetica" panose="020B0604020202020204" pitchFamily="34" charset="0"/>
                <a:cs typeface="Helvetica" panose="020B0604020202020204" pitchFamily="34" charset="0"/>
              </a:rPr>
            </a:br>
            <a:r>
              <a:rPr lang="it-IT" sz="1300" b="0" i="0" u="none" strike="noStrike" dirty="0">
                <a:effectLst/>
                <a:latin typeface="Helvetica" panose="020B0604020202020204" pitchFamily="34" charset="0"/>
                <a:cs typeface="Helvetica" panose="020B0604020202020204" pitchFamily="34" charset="0"/>
              </a:rPr>
              <a:t>Ancora oggi sono visibili i lavori di fortificazioni effettuati settantacinque anni fa circa, quando in questo luogo la linea difensiva andava dalla vetta di Monte </a:t>
            </a:r>
            <a:r>
              <a:rPr lang="it-IT" sz="1300" b="0" i="0" u="none" strike="noStrike" dirty="0" err="1">
                <a:effectLst/>
                <a:latin typeface="Helvetica" panose="020B0604020202020204" pitchFamily="34" charset="0"/>
                <a:cs typeface="Helvetica" panose="020B0604020202020204" pitchFamily="34" charset="0"/>
              </a:rPr>
              <a:t>Cifalco</a:t>
            </a:r>
            <a:r>
              <a:rPr lang="it-IT" sz="1300" b="0" i="0" u="none" strike="noStrike" dirty="0">
                <a:effectLst/>
                <a:latin typeface="Helvetica" panose="020B0604020202020204" pitchFamily="34" charset="0"/>
                <a:cs typeface="Helvetica" panose="020B0604020202020204" pitchFamily="34" charset="0"/>
              </a:rPr>
              <a:t>, a 947 </a:t>
            </a:r>
            <a:r>
              <a:rPr lang="it-IT" sz="1300" b="0" i="0" u="none" strike="noStrike" dirty="0" err="1">
                <a:effectLst/>
                <a:latin typeface="Helvetica" panose="020B0604020202020204" pitchFamily="34" charset="0"/>
                <a:cs typeface="Helvetica" panose="020B0604020202020204" pitchFamily="34" charset="0"/>
              </a:rPr>
              <a:t>m.s.m</a:t>
            </a:r>
            <a:r>
              <a:rPr lang="it-IT" sz="1300" b="0" i="0" u="none" strike="noStrike" dirty="0">
                <a:effectLst/>
                <a:latin typeface="Helvetica" panose="020B0604020202020204" pitchFamily="34" charset="0"/>
                <a:cs typeface="Helvetica" panose="020B0604020202020204" pitchFamily="34" charset="0"/>
              </a:rPr>
              <a:t>., fino a Colle S. Martino, a 835 </a:t>
            </a:r>
            <a:r>
              <a:rPr lang="it-IT" sz="1300" b="0" i="0" u="none" strike="noStrike" dirty="0" err="1">
                <a:effectLst/>
                <a:latin typeface="Helvetica" panose="020B0604020202020204" pitchFamily="34" charset="0"/>
                <a:cs typeface="Helvetica" panose="020B0604020202020204" pitchFamily="34" charset="0"/>
              </a:rPr>
              <a:t>m.s.m</a:t>
            </a:r>
            <a:r>
              <a:rPr lang="it-IT" sz="1300" b="0" i="0" u="none" strike="noStrike" dirty="0">
                <a:effectLst/>
                <a:latin typeface="Helvetica" panose="020B0604020202020204" pitchFamily="34" charset="0"/>
                <a:cs typeface="Helvetica" panose="020B0604020202020204" pitchFamily="34" charset="0"/>
              </a:rPr>
              <a:t>., per una lunghezza di circa cinque chilometri e con due osservatori alle estremità. Per un primo tratto, dalla Croce attuale di S. Bartolomeo alla punta </a:t>
            </a:r>
            <a:r>
              <a:rPr lang="it-IT" sz="1300" b="0" i="0" u="none" strike="noStrike" dirty="0" err="1">
                <a:effectLst/>
                <a:latin typeface="Helvetica" panose="020B0604020202020204" pitchFamily="34" charset="0"/>
                <a:cs typeface="Helvetica" panose="020B0604020202020204" pitchFamily="34" charset="0"/>
              </a:rPr>
              <a:t>Cifalco</a:t>
            </a:r>
            <a:r>
              <a:rPr lang="it-IT" sz="1300" b="0" i="0" u="none" strike="noStrike" dirty="0">
                <a:effectLst/>
                <a:latin typeface="Helvetica" panose="020B0604020202020204" pitchFamily="34" charset="0"/>
                <a:cs typeface="Helvetica" panose="020B0604020202020204" pitchFamily="34" charset="0"/>
              </a:rPr>
              <a:t>, i fortini erano quattordici. Sul </a:t>
            </a:r>
            <a:r>
              <a:rPr lang="it-IT" sz="1300" b="0" i="0" u="none" strike="noStrike" dirty="0" err="1">
                <a:effectLst/>
                <a:latin typeface="Helvetica" panose="020B0604020202020204" pitchFamily="34" charset="0"/>
                <a:cs typeface="Helvetica" panose="020B0604020202020204" pitchFamily="34" charset="0"/>
              </a:rPr>
              <a:t>Cifalco</a:t>
            </a:r>
            <a:r>
              <a:rPr lang="it-IT" sz="1300" b="0" i="0" u="none" strike="noStrike" dirty="0">
                <a:effectLst/>
                <a:latin typeface="Helvetica" panose="020B0604020202020204" pitchFamily="34" charset="0"/>
                <a:cs typeface="Helvetica" panose="020B0604020202020204" pitchFamily="34" charset="0"/>
              </a:rPr>
              <a:t> non vi furono solo posti d'osservazione: protetti dalla sua alta cresta, nidi di mitragliatrice, batterie di mortai, cannoni campali e quant’altro i tedeschi riuscirono a portare sul luogo, erano pronti ed intervenire.</a:t>
            </a:r>
          </a:p>
          <a:p>
            <a:pPr marL="0" indent="0">
              <a:buNone/>
            </a:pPr>
            <a:endParaRPr lang="it-IT" sz="13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773819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6B356BBB-93F1-0710-7E28-8BFCDABAEB6D}"/>
              </a:ext>
            </a:extLst>
          </p:cNvPr>
          <p:cNvSpPr>
            <a:spLocks noGrp="1"/>
          </p:cNvSpPr>
          <p:nvPr>
            <p:ph type="title"/>
          </p:nvPr>
        </p:nvSpPr>
        <p:spPr/>
        <p:txBody>
          <a:bodyPr/>
          <a:lstStyle/>
          <a:p>
            <a:r>
              <a:rPr lang="it-IT" dirty="0" smtClean="0"/>
              <a:t>Analisi: LA </a:t>
            </a:r>
            <a:r>
              <a:rPr lang="it-IT" dirty="0"/>
              <a:t>BATTAGLIA DI CASSINO</a:t>
            </a:r>
          </a:p>
        </p:txBody>
      </p:sp>
      <p:sp>
        <p:nvSpPr>
          <p:cNvPr id="3" name="Segnaposto contenuto 2">
            <a:extLst>
              <a:ext uri="{FF2B5EF4-FFF2-40B4-BE49-F238E27FC236}">
                <a16:creationId xmlns:a16="http://schemas.microsoft.com/office/drawing/2014/main" xmlns="" id="{93775082-A11B-D528-8C9A-0FE62B7D8F9E}"/>
              </a:ext>
            </a:extLst>
          </p:cNvPr>
          <p:cNvSpPr>
            <a:spLocks noGrp="1"/>
          </p:cNvSpPr>
          <p:nvPr>
            <p:ph idx="1"/>
          </p:nvPr>
        </p:nvSpPr>
        <p:spPr/>
        <p:txBody>
          <a:bodyPr>
            <a:normAutofit fontScale="92500"/>
          </a:bodyPr>
          <a:lstStyle/>
          <a:p>
            <a:r>
              <a:rPr lang="it-IT" b="0" i="0" u="none" strike="noStrike" dirty="0">
                <a:effectLst/>
                <a:latin typeface="Helvetica" panose="020B0604020202020204" pitchFamily="34" charset="0"/>
                <a:cs typeface="Helvetica" panose="020B0604020202020204" pitchFamily="34" charset="0"/>
              </a:rPr>
              <a:t>In quest’area, nel </a:t>
            </a:r>
            <a:r>
              <a:rPr lang="it-IT" b="1" i="0" u="none" strike="noStrike" dirty="0">
                <a:effectLst/>
                <a:latin typeface="Helvetica" panose="020B0604020202020204" pitchFamily="34" charset="0"/>
                <a:cs typeface="Helvetica" panose="020B0604020202020204" pitchFamily="34" charset="0"/>
              </a:rPr>
              <a:t>basso Lazio</a:t>
            </a:r>
            <a:r>
              <a:rPr lang="it-IT" b="0" i="0" u="none" strike="noStrike" dirty="0">
                <a:effectLst/>
                <a:latin typeface="Helvetica" panose="020B0604020202020204" pitchFamily="34" charset="0"/>
                <a:cs typeface="Helvetica" panose="020B0604020202020204" pitchFamily="34" charset="0"/>
              </a:rPr>
              <a:t>, un tempo Terra di Lavoro, quasi ultimo avamposto della provincia di Frosinone prima del confine con Campania, il visitatore si confronta con il quadro autentico di un fatto storico: </a:t>
            </a:r>
            <a:r>
              <a:rPr lang="it-IT" b="1" i="0" u="none" strike="noStrike" dirty="0">
                <a:effectLst/>
                <a:latin typeface="Helvetica" panose="020B0604020202020204" pitchFamily="34" charset="0"/>
                <a:cs typeface="Helvetica" panose="020B0604020202020204" pitchFamily="34" charset="0"/>
              </a:rPr>
              <a:t>una delle battaglie più lunghe e sanguinose che ebbero luogo durante la Seconda Guerra Mondiale. </a:t>
            </a:r>
            <a:r>
              <a:rPr lang="it-IT" b="0" i="0" u="none" strike="noStrike" dirty="0">
                <a:effectLst/>
                <a:latin typeface="Helvetica" panose="020B0604020202020204" pitchFamily="34" charset="0"/>
                <a:cs typeface="Helvetica" panose="020B0604020202020204" pitchFamily="34" charset="0"/>
              </a:rPr>
              <a:t>I luoghi della memoria di questa Città Martire sono distinguibili in </a:t>
            </a:r>
            <a:r>
              <a:rPr lang="it-IT" b="0" i="1" u="none" strike="noStrike" dirty="0">
                <a:effectLst/>
                <a:latin typeface="Helvetica" panose="020B0604020202020204" pitchFamily="34" charset="0"/>
                <a:cs typeface="Helvetica" panose="020B0604020202020204" pitchFamily="34" charset="0"/>
              </a:rPr>
              <a:t>beni suggeriti</a:t>
            </a:r>
            <a:r>
              <a:rPr lang="it-IT" b="0" i="0" u="none" strike="noStrike" dirty="0">
                <a:effectLst/>
                <a:latin typeface="Helvetica" panose="020B0604020202020204" pitchFamily="34" charset="0"/>
                <a:cs typeface="Helvetica" panose="020B0604020202020204" pitchFamily="34" charset="0"/>
              </a:rPr>
              <a:t>, cioè elementi e oggetti ricostruiti che ricordano indirettamente fatti storici (per esempio bombardamenti); </a:t>
            </a:r>
            <a:r>
              <a:rPr lang="it-IT" b="0" i="1" u="none" strike="noStrike" dirty="0">
                <a:effectLst/>
                <a:latin typeface="Helvetica" panose="020B0604020202020204" pitchFamily="34" charset="0"/>
                <a:cs typeface="Helvetica" panose="020B0604020202020204" pitchFamily="34" charset="0"/>
              </a:rPr>
              <a:t>beni grezzi</a:t>
            </a:r>
            <a:r>
              <a:rPr lang="it-IT" b="0" i="0" u="none" strike="noStrike" dirty="0">
                <a:effectLst/>
                <a:latin typeface="Helvetica" panose="020B0604020202020204" pitchFamily="34" charset="0"/>
                <a:cs typeface="Helvetica" panose="020B0604020202020204" pitchFamily="34" charset="0"/>
              </a:rPr>
              <a:t>, percorsi e tracce su cui non è stato operato alcun intervento di recupero sostanziale se non eventuali restauri conservativi al fine di evocare direttamente o indirettamente riflessioni e ricordi; </a:t>
            </a:r>
            <a:r>
              <a:rPr lang="it-IT" b="0" i="1" u="none" strike="noStrike" dirty="0">
                <a:effectLst/>
                <a:latin typeface="Helvetica" panose="020B0604020202020204" pitchFamily="34" charset="0"/>
                <a:cs typeface="Helvetica" panose="020B0604020202020204" pitchFamily="34" charset="0"/>
              </a:rPr>
              <a:t>beni costruiti</a:t>
            </a:r>
            <a:r>
              <a:rPr lang="it-IT" b="0" i="0" u="none" strike="noStrike" dirty="0">
                <a:effectLst/>
                <a:latin typeface="Helvetica" panose="020B0604020202020204" pitchFamily="34" charset="0"/>
                <a:cs typeface="Helvetica" panose="020B0604020202020204" pitchFamily="34" charset="0"/>
              </a:rPr>
              <a:t>, manufatti che indicano un avvenimento</a:t>
            </a:r>
            <a:endParaRPr lang="it-IT"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3109311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xmlns="" id="{7A865E47-4365-4F21-B8EA-13B2C12BCB98}"/>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3176" y="0"/>
            <a:ext cx="12192000" cy="6858001"/>
            <a:chOff x="-3176" y="0"/>
            <a:chExt cx="12192000" cy="6858001"/>
          </a:xfrm>
        </p:grpSpPr>
        <p:sp useBgFill="1">
          <p:nvSpPr>
            <p:cNvPr id="10" name="Rectangle 9">
              <a:extLst>
                <a:ext uri="{FF2B5EF4-FFF2-40B4-BE49-F238E27FC236}">
                  <a16:creationId xmlns:a16="http://schemas.microsoft.com/office/drawing/2014/main" xmlns="" id="{0CE24988-BB27-40E5-A961-9FA7ED0DB9B3}"/>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xmlns=""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xmlns="" id="{80BDE80E-ADE0-4E16-8F80-306A15F4D3FB}"/>
                </a:ext>
                <a:ext uri="{C183D7F6-B498-43B3-948B-1728B52AA6E4}">
                  <adec:decorative xmlns="" xmlns:adec="http://schemas.microsoft.com/office/drawing/2017/decorative" val="1"/>
                </a:ext>
              </a:extLst>
            </p:cNvPr>
            <p:cNvPicPr>
              <a:picLocks noChangeAspect="1"/>
            </p:cNvPicPr>
            <p:nvPr>
              <p:extLst>
                <p:ext uri="{386F3935-93C4-4BCD-93E2-E3B085C9AB24}">
                  <p16:designElem xmlns:p16="http://schemas.microsoft.com/office/powerpoint/2015/main" xmlns=""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sp>
        <p:nvSpPr>
          <p:cNvPr id="3" name="Segnaposto contenuto 2">
            <a:extLst>
              <a:ext uri="{FF2B5EF4-FFF2-40B4-BE49-F238E27FC236}">
                <a16:creationId xmlns:a16="http://schemas.microsoft.com/office/drawing/2014/main" xmlns="" id="{111FBABB-C479-137E-2AC7-EB65031BB773}"/>
              </a:ext>
            </a:extLst>
          </p:cNvPr>
          <p:cNvSpPr>
            <a:spLocks noGrp="1"/>
          </p:cNvSpPr>
          <p:nvPr>
            <p:ph idx="1"/>
          </p:nvPr>
        </p:nvSpPr>
        <p:spPr>
          <a:xfrm>
            <a:off x="527186" y="2826389"/>
            <a:ext cx="5041628" cy="3599316"/>
          </a:xfrm>
        </p:spPr>
        <p:txBody>
          <a:bodyPr>
            <a:normAutofit/>
          </a:bodyPr>
          <a:lstStyle/>
          <a:p>
            <a:pPr fontAlgn="base"/>
            <a:r>
              <a:rPr lang="it-IT" sz="2000" b="0" i="0" u="none" strike="noStrike" dirty="0">
                <a:effectLst/>
                <a:latin typeface="Lora" pitchFamily="2" charset="77"/>
              </a:rPr>
              <a:t>A dominare dall’alto quel che rimaneva di una città rasa al suolo dai bombardamenti, </a:t>
            </a:r>
            <a:r>
              <a:rPr lang="it-IT" sz="2000" b="1" i="0" u="none" strike="noStrike" dirty="0">
                <a:effectLst/>
                <a:latin typeface="Lora" pitchFamily="2" charset="77"/>
              </a:rPr>
              <a:t>i resti della Rocca </a:t>
            </a:r>
            <a:r>
              <a:rPr lang="it-IT" sz="2000" b="1" i="0" u="none" strike="noStrike" dirty="0" err="1">
                <a:effectLst/>
                <a:latin typeface="Lora" pitchFamily="2" charset="77"/>
              </a:rPr>
              <a:t>Janula</a:t>
            </a:r>
            <a:r>
              <a:rPr lang="it-IT" sz="2000" b="0" i="0" u="none" strike="noStrike" dirty="0">
                <a:effectLst/>
                <a:latin typeface="Lora" pitchFamily="2" charset="77"/>
              </a:rPr>
              <a:t>, fortificazione frutto del processo di </a:t>
            </a:r>
            <a:r>
              <a:rPr lang="it-IT" sz="2000" b="0" i="0" u="none" strike="noStrike" dirty="0" err="1">
                <a:effectLst/>
                <a:latin typeface="Lora" pitchFamily="2" charset="77"/>
              </a:rPr>
              <a:t>incastellamento</a:t>
            </a:r>
            <a:r>
              <a:rPr lang="it-IT" sz="2000" b="0" i="0" u="none" strike="noStrike" dirty="0">
                <a:effectLst/>
                <a:latin typeface="Lora" pitchFamily="2" charset="77"/>
              </a:rPr>
              <a:t> che caratterizzò anche la Terra di San Benedetto, visibile da ogni angolo della città. </a:t>
            </a:r>
          </a:p>
        </p:txBody>
      </p:sp>
      <p:pic>
        <p:nvPicPr>
          <p:cNvPr id="4" name="Immagine 3">
            <a:extLst>
              <a:ext uri="{FF2B5EF4-FFF2-40B4-BE49-F238E27FC236}">
                <a16:creationId xmlns:a16="http://schemas.microsoft.com/office/drawing/2014/main" xmlns="" id="{C2878BD8-B710-6922-E3A3-49BFED1DD9CC}"/>
              </a:ext>
            </a:extLst>
          </p:cNvPr>
          <p:cNvPicPr>
            <a:picLocks noChangeAspect="1"/>
          </p:cNvPicPr>
          <p:nvPr/>
        </p:nvPicPr>
        <p:blipFill rotWithShape="1">
          <a:blip r:embed="rId3"/>
          <a:srcRect l="14245" r="29103" b="-2"/>
          <a:stretch/>
        </p:blipFill>
        <p:spPr>
          <a:xfrm>
            <a:off x="6096000" y="10"/>
            <a:ext cx="6092823" cy="6856310"/>
          </a:xfrm>
          <a:prstGeom prst="rect">
            <a:avLst/>
          </a:prstGeom>
          <a:ln>
            <a:noFill/>
          </a:ln>
          <a:effectLst/>
        </p:spPr>
      </p:pic>
      <p:sp>
        <p:nvSpPr>
          <p:cNvPr id="13" name="Rectangle 12">
            <a:extLst>
              <a:ext uri="{FF2B5EF4-FFF2-40B4-BE49-F238E27FC236}">
                <a16:creationId xmlns:a16="http://schemas.microsoft.com/office/drawing/2014/main" xmlns="" id="{13BC1C09-8FD1-4619-B317-E9EED5E55DD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White">
          <a:xfrm>
            <a:off x="2" y="609600"/>
            <a:ext cx="6499753"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a:extLst>
              <a:ext uri="{FF2B5EF4-FFF2-40B4-BE49-F238E27FC236}">
                <a16:creationId xmlns:a16="http://schemas.microsoft.com/office/drawing/2014/main" xmlns="" id="{1AC35FAD-B1B1-6E63-8B88-2511D552BA60}"/>
              </a:ext>
            </a:extLst>
          </p:cNvPr>
          <p:cNvSpPr>
            <a:spLocks noGrp="1"/>
          </p:cNvSpPr>
          <p:nvPr>
            <p:ph type="title"/>
          </p:nvPr>
        </p:nvSpPr>
        <p:spPr>
          <a:xfrm>
            <a:off x="680321" y="753228"/>
            <a:ext cx="5041629" cy="1080938"/>
          </a:xfrm>
        </p:spPr>
        <p:txBody>
          <a:bodyPr>
            <a:normAutofit/>
          </a:bodyPr>
          <a:lstStyle/>
          <a:p>
            <a:r>
              <a:rPr lang="it-IT" dirty="0" err="1" smtClean="0"/>
              <a:t>Analisi:ITINERARIO</a:t>
            </a:r>
            <a:r>
              <a:rPr lang="it-IT" dirty="0" smtClean="0"/>
              <a:t> </a:t>
            </a:r>
            <a:r>
              <a:rPr lang="it-IT" dirty="0"/>
              <a:t>DELLA MEMORIA</a:t>
            </a:r>
          </a:p>
        </p:txBody>
      </p:sp>
      <p:pic>
        <p:nvPicPr>
          <p:cNvPr id="15" name="Picture 14">
            <a:extLst>
              <a:ext uri="{FF2B5EF4-FFF2-40B4-BE49-F238E27FC236}">
                <a16:creationId xmlns:a16="http://schemas.microsoft.com/office/drawing/2014/main" xmlns="" id="{D3143E80-C928-46DB-9299-0BD06348A92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4">
            <a:extLst>
              <a:ext uri="{28A0092B-C50C-407E-A947-70E740481C1C}">
                <a14:useLocalDpi xmlns:a14="http://schemas.microsoft.com/office/drawing/2010/main" val="0"/>
              </a:ext>
            </a:extLst>
          </a:blip>
          <a:stretch>
            <a:fillRect/>
          </a:stretch>
        </p:blipFill>
        <p:spPr>
          <a:xfrm>
            <a:off x="2" y="1970240"/>
            <a:ext cx="6492240" cy="261714"/>
          </a:xfrm>
          <a:prstGeom prst="rect">
            <a:avLst/>
          </a:prstGeom>
        </p:spPr>
      </p:pic>
    </p:spTree>
    <p:extLst>
      <p:ext uri="{BB962C8B-B14F-4D97-AF65-F5344CB8AC3E}">
        <p14:creationId xmlns:p14="http://schemas.microsoft.com/office/powerpoint/2010/main" val="2230672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xmlns="" id="{5B988D63-FA8B-436C-902E-E5005BC0492F}"/>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3176" y="0"/>
            <a:ext cx="12192000" cy="6858001"/>
            <a:chOff x="-3176" y="0"/>
            <a:chExt cx="12192000" cy="6858001"/>
          </a:xfrm>
        </p:grpSpPr>
        <p:sp useBgFill="1">
          <p:nvSpPr>
            <p:cNvPr id="10" name="Rectangle 9">
              <a:extLst>
                <a:ext uri="{FF2B5EF4-FFF2-40B4-BE49-F238E27FC236}">
                  <a16:creationId xmlns:a16="http://schemas.microsoft.com/office/drawing/2014/main" xmlns="" id="{2FD177FB-983E-4035-8B7A-655342A7E19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xmlns=""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xmlns="" id="{9596D9C3-C0FC-4500-A696-55B9F77BB7A9}"/>
                </a:ext>
                <a:ext uri="{C183D7F6-B498-43B3-948B-1728B52AA6E4}">
                  <adec:decorative xmlns="" xmlns:adec="http://schemas.microsoft.com/office/drawing/2017/decorative" val="1"/>
                </a:ext>
              </a:extLst>
            </p:cNvPr>
            <p:cNvPicPr>
              <a:picLocks noChangeAspect="1"/>
            </p:cNvPicPr>
            <p:nvPr>
              <p:extLst>
                <p:ext uri="{386F3935-93C4-4BCD-93E2-E3B085C9AB24}">
                  <p16:designElem xmlns:p16="http://schemas.microsoft.com/office/powerpoint/2015/main" xmlns=""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4" name="Immagine 3">
            <a:extLst>
              <a:ext uri="{FF2B5EF4-FFF2-40B4-BE49-F238E27FC236}">
                <a16:creationId xmlns:a16="http://schemas.microsoft.com/office/drawing/2014/main" xmlns="" id="{ABA96F66-B715-7911-941D-06CD630CA616}"/>
              </a:ext>
            </a:extLst>
          </p:cNvPr>
          <p:cNvPicPr>
            <a:picLocks noChangeAspect="1"/>
          </p:cNvPicPr>
          <p:nvPr/>
        </p:nvPicPr>
        <p:blipFill rotWithShape="1">
          <a:blip r:embed="rId3"/>
          <a:srcRect l="6686" r="6534" b="1"/>
          <a:stretch/>
        </p:blipFill>
        <p:spPr>
          <a:xfrm>
            <a:off x="7547810" y="10"/>
            <a:ext cx="4641013" cy="6856310"/>
          </a:xfrm>
          <a:prstGeom prst="rect">
            <a:avLst/>
          </a:prstGeom>
          <a:ln>
            <a:noFill/>
          </a:ln>
          <a:effectLst/>
        </p:spPr>
      </p:pic>
      <p:sp>
        <p:nvSpPr>
          <p:cNvPr id="13" name="Rectangle 12">
            <a:extLst>
              <a:ext uri="{FF2B5EF4-FFF2-40B4-BE49-F238E27FC236}">
                <a16:creationId xmlns:a16="http://schemas.microsoft.com/office/drawing/2014/main" xmlns="" id="{C493E730-2044-49B5-A022-B8D6F359343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White">
          <a:xfrm>
            <a:off x="2" y="609600"/>
            <a:ext cx="796704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a:extLst>
              <a:ext uri="{FF2B5EF4-FFF2-40B4-BE49-F238E27FC236}">
                <a16:creationId xmlns:a16="http://schemas.microsoft.com/office/drawing/2014/main" xmlns="" id="{98AC0D04-FDCD-8AB9-36F2-5FE28D2FE800}"/>
              </a:ext>
            </a:extLst>
          </p:cNvPr>
          <p:cNvSpPr>
            <a:spLocks noGrp="1"/>
          </p:cNvSpPr>
          <p:nvPr>
            <p:ph type="title"/>
          </p:nvPr>
        </p:nvSpPr>
        <p:spPr>
          <a:xfrm>
            <a:off x="680321" y="753228"/>
            <a:ext cx="7087552" cy="1080938"/>
          </a:xfrm>
        </p:spPr>
        <p:txBody>
          <a:bodyPr>
            <a:normAutofit/>
          </a:bodyPr>
          <a:lstStyle/>
          <a:p>
            <a:r>
              <a:rPr lang="it-IT" dirty="0" smtClean="0"/>
              <a:t>Analisi: ITINERARIO </a:t>
            </a:r>
            <a:r>
              <a:rPr lang="it-IT" dirty="0"/>
              <a:t>DELLA MEMORIA</a:t>
            </a:r>
          </a:p>
        </p:txBody>
      </p:sp>
      <p:pic>
        <p:nvPicPr>
          <p:cNvPr id="15" name="Picture 14">
            <a:extLst>
              <a:ext uri="{FF2B5EF4-FFF2-40B4-BE49-F238E27FC236}">
                <a16:creationId xmlns:a16="http://schemas.microsoft.com/office/drawing/2014/main" xmlns="" id="{78976801-4346-4636-BA62-265C81DFE7C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4">
            <a:extLst>
              <a:ext uri="{28A0092B-C50C-407E-A947-70E740481C1C}">
                <a14:useLocalDpi xmlns:a14="http://schemas.microsoft.com/office/drawing/2010/main" val="0"/>
              </a:ext>
            </a:extLst>
          </a:blip>
          <a:stretch>
            <a:fillRect/>
          </a:stretch>
        </p:blipFill>
        <p:spPr>
          <a:xfrm>
            <a:off x="2" y="1970240"/>
            <a:ext cx="7967048" cy="321164"/>
          </a:xfrm>
          <a:prstGeom prst="rect">
            <a:avLst/>
          </a:prstGeom>
        </p:spPr>
      </p:pic>
      <p:sp>
        <p:nvSpPr>
          <p:cNvPr id="3" name="Segnaposto contenuto 2">
            <a:extLst>
              <a:ext uri="{FF2B5EF4-FFF2-40B4-BE49-F238E27FC236}">
                <a16:creationId xmlns:a16="http://schemas.microsoft.com/office/drawing/2014/main" xmlns="" id="{6911E170-6D17-5B3B-4A65-06729E4A71F9}"/>
              </a:ext>
            </a:extLst>
          </p:cNvPr>
          <p:cNvSpPr>
            <a:spLocks noGrp="1"/>
          </p:cNvSpPr>
          <p:nvPr>
            <p:ph idx="1"/>
          </p:nvPr>
        </p:nvSpPr>
        <p:spPr>
          <a:xfrm>
            <a:off x="680321" y="2336873"/>
            <a:ext cx="6423211" cy="3599316"/>
          </a:xfrm>
        </p:spPr>
        <p:txBody>
          <a:bodyPr>
            <a:normAutofit/>
          </a:bodyPr>
          <a:lstStyle/>
          <a:p>
            <a:r>
              <a:rPr lang="it-IT" sz="2000" b="0" i="0" u="none" strike="noStrike">
                <a:effectLst/>
                <a:latin typeface="Lora" pitchFamily="2" charset="77"/>
              </a:rPr>
              <a:t>A pochi passi dalla rocca è visibile il </a:t>
            </a:r>
            <a:r>
              <a:rPr lang="it-IT" sz="2000" b="1" i="0" u="none" strike="noStrike">
                <a:effectLst/>
                <a:latin typeface="Lora" pitchFamily="2" charset="77"/>
              </a:rPr>
              <a:t>Monumento della Pace</a:t>
            </a:r>
            <a:r>
              <a:rPr lang="it-IT" sz="2000" b="0" i="0" u="none" strike="noStrike">
                <a:effectLst/>
                <a:latin typeface="Lora" pitchFamily="2" charset="77"/>
              </a:rPr>
              <a:t> donato alla città nel 1974 dallo scultore Umberto Mastroianni a monito delle conseguenze causate dal bombardamento il 15 febbraio del 1944: “l'energia drammatica di un’esplosione attraverso un groviglio di elementi tubolari che sfuggono dal nucleo, invadendo lo spazio circostante”. La sistemazione dell’opera sul fianco a sud della Rocca avvenne nel 1987 e una sua </a:t>
            </a:r>
            <a:r>
              <a:rPr lang="it-IT" sz="2000" b="1" i="0" u="none" strike="noStrike">
                <a:effectLst/>
                <a:latin typeface="Lora" pitchFamily="2" charset="77"/>
              </a:rPr>
              <a:t>riproduzione</a:t>
            </a:r>
            <a:r>
              <a:rPr lang="it-IT" sz="2000" b="0" i="0" u="none" strike="noStrike">
                <a:effectLst/>
                <a:latin typeface="Lora" pitchFamily="2" charset="77"/>
              </a:rPr>
              <a:t>, in scala minore, è situata nel centro di Cassino, in piazza XV Febbraio. </a:t>
            </a:r>
            <a:endParaRPr lang="it-IT" sz="2000"/>
          </a:p>
        </p:txBody>
      </p:sp>
    </p:spTree>
    <p:extLst>
      <p:ext uri="{BB962C8B-B14F-4D97-AF65-F5344CB8AC3E}">
        <p14:creationId xmlns:p14="http://schemas.microsoft.com/office/powerpoint/2010/main" val="22571209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xmlns="" id="{5B988D63-FA8B-436C-902E-E5005BC0492F}"/>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3176" y="0"/>
            <a:ext cx="12192000" cy="6858001"/>
            <a:chOff x="-3176" y="0"/>
            <a:chExt cx="12192000" cy="6858001"/>
          </a:xfrm>
        </p:grpSpPr>
        <p:sp useBgFill="1">
          <p:nvSpPr>
            <p:cNvPr id="10" name="Rectangle 9">
              <a:extLst>
                <a:ext uri="{FF2B5EF4-FFF2-40B4-BE49-F238E27FC236}">
                  <a16:creationId xmlns:a16="http://schemas.microsoft.com/office/drawing/2014/main" xmlns="" id="{2FD177FB-983E-4035-8B7A-655342A7E19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xmlns=""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xmlns="" id="{9596D9C3-C0FC-4500-A696-55B9F77BB7A9}"/>
                </a:ext>
                <a:ext uri="{C183D7F6-B498-43B3-948B-1728B52AA6E4}">
                  <adec:decorative xmlns="" xmlns:adec="http://schemas.microsoft.com/office/drawing/2017/decorative" val="1"/>
                </a:ext>
              </a:extLst>
            </p:cNvPr>
            <p:cNvPicPr>
              <a:picLocks noChangeAspect="1"/>
            </p:cNvPicPr>
            <p:nvPr>
              <p:extLst>
                <p:ext uri="{386F3935-93C4-4BCD-93E2-E3B085C9AB24}">
                  <p16:designElem xmlns:p16="http://schemas.microsoft.com/office/powerpoint/2015/main" xmlns=""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4" name="Immagine 3">
            <a:extLst>
              <a:ext uri="{FF2B5EF4-FFF2-40B4-BE49-F238E27FC236}">
                <a16:creationId xmlns:a16="http://schemas.microsoft.com/office/drawing/2014/main" xmlns="" id="{7FE1D5C6-3AE6-BD3B-5054-F131EC9EAC38}"/>
              </a:ext>
            </a:extLst>
          </p:cNvPr>
          <p:cNvPicPr>
            <a:picLocks noChangeAspect="1"/>
          </p:cNvPicPr>
          <p:nvPr/>
        </p:nvPicPr>
        <p:blipFill rotWithShape="1">
          <a:blip r:embed="rId3"/>
          <a:srcRect r="-2" b="11727"/>
          <a:stretch/>
        </p:blipFill>
        <p:spPr>
          <a:xfrm>
            <a:off x="7547810" y="10"/>
            <a:ext cx="4641013" cy="6856310"/>
          </a:xfrm>
          <a:prstGeom prst="rect">
            <a:avLst/>
          </a:prstGeom>
          <a:ln>
            <a:noFill/>
          </a:ln>
          <a:effectLst/>
        </p:spPr>
      </p:pic>
      <p:sp>
        <p:nvSpPr>
          <p:cNvPr id="13" name="Rectangle 12">
            <a:extLst>
              <a:ext uri="{FF2B5EF4-FFF2-40B4-BE49-F238E27FC236}">
                <a16:creationId xmlns:a16="http://schemas.microsoft.com/office/drawing/2014/main" xmlns="" id="{C493E730-2044-49B5-A022-B8D6F359343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White">
          <a:xfrm>
            <a:off x="2" y="609600"/>
            <a:ext cx="796704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a:extLst>
              <a:ext uri="{FF2B5EF4-FFF2-40B4-BE49-F238E27FC236}">
                <a16:creationId xmlns:a16="http://schemas.microsoft.com/office/drawing/2014/main" xmlns="" id="{42CD0CD3-A919-8D2B-CAAB-A0002A180519}"/>
              </a:ext>
            </a:extLst>
          </p:cNvPr>
          <p:cNvSpPr>
            <a:spLocks noGrp="1"/>
          </p:cNvSpPr>
          <p:nvPr>
            <p:ph type="title"/>
          </p:nvPr>
        </p:nvSpPr>
        <p:spPr>
          <a:xfrm>
            <a:off x="680321" y="753228"/>
            <a:ext cx="7087552" cy="1080938"/>
          </a:xfrm>
        </p:spPr>
        <p:txBody>
          <a:bodyPr>
            <a:normAutofit/>
          </a:bodyPr>
          <a:lstStyle/>
          <a:p>
            <a:r>
              <a:rPr lang="it-IT" dirty="0" smtClean="0"/>
              <a:t>Analisi: ITINERARIO </a:t>
            </a:r>
            <a:r>
              <a:rPr lang="it-IT" dirty="0"/>
              <a:t>DELLA MEMORIA </a:t>
            </a:r>
          </a:p>
        </p:txBody>
      </p:sp>
      <p:pic>
        <p:nvPicPr>
          <p:cNvPr id="15" name="Picture 14">
            <a:extLst>
              <a:ext uri="{FF2B5EF4-FFF2-40B4-BE49-F238E27FC236}">
                <a16:creationId xmlns:a16="http://schemas.microsoft.com/office/drawing/2014/main" xmlns="" id="{78976801-4346-4636-BA62-265C81DFE7C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4">
            <a:extLst>
              <a:ext uri="{28A0092B-C50C-407E-A947-70E740481C1C}">
                <a14:useLocalDpi xmlns:a14="http://schemas.microsoft.com/office/drawing/2010/main" val="0"/>
              </a:ext>
            </a:extLst>
          </a:blip>
          <a:stretch>
            <a:fillRect/>
          </a:stretch>
        </p:blipFill>
        <p:spPr>
          <a:xfrm>
            <a:off x="2" y="1970240"/>
            <a:ext cx="7967048" cy="321164"/>
          </a:xfrm>
          <a:prstGeom prst="rect">
            <a:avLst/>
          </a:prstGeom>
        </p:spPr>
      </p:pic>
      <p:sp>
        <p:nvSpPr>
          <p:cNvPr id="3" name="Segnaposto contenuto 2">
            <a:extLst>
              <a:ext uri="{FF2B5EF4-FFF2-40B4-BE49-F238E27FC236}">
                <a16:creationId xmlns:a16="http://schemas.microsoft.com/office/drawing/2014/main" xmlns="" id="{13DD8E0A-8F42-4E67-2BE3-28B474431A62}"/>
              </a:ext>
            </a:extLst>
          </p:cNvPr>
          <p:cNvSpPr>
            <a:spLocks noGrp="1"/>
          </p:cNvSpPr>
          <p:nvPr>
            <p:ph idx="1"/>
          </p:nvPr>
        </p:nvSpPr>
        <p:spPr>
          <a:xfrm>
            <a:off x="680321" y="2336873"/>
            <a:ext cx="6423211" cy="3599316"/>
          </a:xfrm>
        </p:spPr>
        <p:txBody>
          <a:bodyPr>
            <a:normAutofit/>
          </a:bodyPr>
          <a:lstStyle/>
          <a:p>
            <a:r>
              <a:rPr lang="it-IT" sz="2000" b="1" i="0" u="none" strike="noStrike">
                <a:effectLst/>
                <a:latin typeface="Lora" pitchFamily="2" charset="77"/>
              </a:rPr>
              <a:t>la statua dell’orso Wojtek</a:t>
            </a:r>
            <a:r>
              <a:rPr lang="it-IT" sz="2000" b="0" i="0" u="none" strike="noStrike">
                <a:effectLst/>
                <a:latin typeface="Lora" pitchFamily="2" charset="77"/>
              </a:rPr>
              <a:t>, orso bruno siriano che le diverse fonti dicono di provenienza iraniana (zona di Hamadan) che dopo alterne vicende fu affidato al generale dell’esercito polacco Boruta Spiechowitz divenendo la mascotte del suo scaglione.</a:t>
            </a:r>
            <a:endParaRPr lang="it-IT" sz="2000"/>
          </a:p>
        </p:txBody>
      </p:sp>
    </p:spTree>
    <p:extLst>
      <p:ext uri="{BB962C8B-B14F-4D97-AF65-F5344CB8AC3E}">
        <p14:creationId xmlns:p14="http://schemas.microsoft.com/office/powerpoint/2010/main" val="29665385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xmlns="" id="{5B988D63-FA8B-436C-902E-E5005BC0492F}"/>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3176" y="0"/>
            <a:ext cx="12192000" cy="6858001"/>
            <a:chOff x="-3176" y="0"/>
            <a:chExt cx="12192000" cy="6858001"/>
          </a:xfrm>
        </p:grpSpPr>
        <p:sp useBgFill="1">
          <p:nvSpPr>
            <p:cNvPr id="10" name="Rectangle 9">
              <a:extLst>
                <a:ext uri="{FF2B5EF4-FFF2-40B4-BE49-F238E27FC236}">
                  <a16:creationId xmlns:a16="http://schemas.microsoft.com/office/drawing/2014/main" xmlns="" id="{2FD177FB-983E-4035-8B7A-655342A7E19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xmlns=""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xmlns="" id="{9596D9C3-C0FC-4500-A696-55B9F77BB7A9}"/>
                </a:ext>
                <a:ext uri="{C183D7F6-B498-43B3-948B-1728B52AA6E4}">
                  <adec:decorative xmlns="" xmlns:adec="http://schemas.microsoft.com/office/drawing/2017/decorative" val="1"/>
                </a:ext>
              </a:extLst>
            </p:cNvPr>
            <p:cNvPicPr>
              <a:picLocks noChangeAspect="1"/>
            </p:cNvPicPr>
            <p:nvPr>
              <p:extLst>
                <p:ext uri="{386F3935-93C4-4BCD-93E2-E3B085C9AB24}">
                  <p16:designElem xmlns:p16="http://schemas.microsoft.com/office/powerpoint/2015/main" xmlns=""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4" name="Immagine 3">
            <a:extLst>
              <a:ext uri="{FF2B5EF4-FFF2-40B4-BE49-F238E27FC236}">
                <a16:creationId xmlns:a16="http://schemas.microsoft.com/office/drawing/2014/main" xmlns="" id="{3D32840D-357B-ED58-A04D-66D271B9ECCF}"/>
              </a:ext>
            </a:extLst>
          </p:cNvPr>
          <p:cNvPicPr>
            <a:picLocks noChangeAspect="1"/>
          </p:cNvPicPr>
          <p:nvPr/>
        </p:nvPicPr>
        <p:blipFill rotWithShape="1">
          <a:blip r:embed="rId3"/>
          <a:srcRect r="1" b="10623"/>
          <a:stretch/>
        </p:blipFill>
        <p:spPr>
          <a:xfrm>
            <a:off x="7547810" y="10"/>
            <a:ext cx="4641013" cy="6856310"/>
          </a:xfrm>
          <a:prstGeom prst="rect">
            <a:avLst/>
          </a:prstGeom>
          <a:ln>
            <a:noFill/>
          </a:ln>
          <a:effectLst/>
        </p:spPr>
      </p:pic>
      <p:sp>
        <p:nvSpPr>
          <p:cNvPr id="13" name="Rectangle 12">
            <a:extLst>
              <a:ext uri="{FF2B5EF4-FFF2-40B4-BE49-F238E27FC236}">
                <a16:creationId xmlns:a16="http://schemas.microsoft.com/office/drawing/2014/main" xmlns="" id="{C493E730-2044-49B5-A022-B8D6F359343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White">
          <a:xfrm>
            <a:off x="2" y="609600"/>
            <a:ext cx="796704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a:extLst>
              <a:ext uri="{FF2B5EF4-FFF2-40B4-BE49-F238E27FC236}">
                <a16:creationId xmlns:a16="http://schemas.microsoft.com/office/drawing/2014/main" xmlns="" id="{EC3EC18B-EF75-CC8B-B9B8-94928AC9D7C0}"/>
              </a:ext>
            </a:extLst>
          </p:cNvPr>
          <p:cNvSpPr>
            <a:spLocks noGrp="1"/>
          </p:cNvSpPr>
          <p:nvPr>
            <p:ph type="title"/>
          </p:nvPr>
        </p:nvSpPr>
        <p:spPr>
          <a:xfrm>
            <a:off x="680321" y="753228"/>
            <a:ext cx="7087552" cy="1080938"/>
          </a:xfrm>
        </p:spPr>
        <p:txBody>
          <a:bodyPr>
            <a:normAutofit/>
          </a:bodyPr>
          <a:lstStyle/>
          <a:p>
            <a:r>
              <a:rPr lang="it-IT" dirty="0" smtClean="0"/>
              <a:t>Analisi: ITINERARIO </a:t>
            </a:r>
            <a:r>
              <a:rPr lang="it-IT" dirty="0"/>
              <a:t>DELLA MEMORIA </a:t>
            </a:r>
          </a:p>
        </p:txBody>
      </p:sp>
      <p:pic>
        <p:nvPicPr>
          <p:cNvPr id="15" name="Picture 14">
            <a:extLst>
              <a:ext uri="{FF2B5EF4-FFF2-40B4-BE49-F238E27FC236}">
                <a16:creationId xmlns:a16="http://schemas.microsoft.com/office/drawing/2014/main" xmlns="" id="{78976801-4346-4636-BA62-265C81DFE7C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4">
            <a:extLst>
              <a:ext uri="{28A0092B-C50C-407E-A947-70E740481C1C}">
                <a14:useLocalDpi xmlns:a14="http://schemas.microsoft.com/office/drawing/2010/main" val="0"/>
              </a:ext>
            </a:extLst>
          </a:blip>
          <a:stretch>
            <a:fillRect/>
          </a:stretch>
        </p:blipFill>
        <p:spPr>
          <a:xfrm>
            <a:off x="2" y="1970240"/>
            <a:ext cx="7967048" cy="321164"/>
          </a:xfrm>
          <a:prstGeom prst="rect">
            <a:avLst/>
          </a:prstGeom>
        </p:spPr>
      </p:pic>
      <p:sp>
        <p:nvSpPr>
          <p:cNvPr id="3" name="Segnaposto contenuto 2">
            <a:extLst>
              <a:ext uri="{FF2B5EF4-FFF2-40B4-BE49-F238E27FC236}">
                <a16:creationId xmlns:a16="http://schemas.microsoft.com/office/drawing/2014/main" xmlns="" id="{7D492D10-2ABF-FA2C-02DF-5D2790A8D339}"/>
              </a:ext>
            </a:extLst>
          </p:cNvPr>
          <p:cNvSpPr>
            <a:spLocks noGrp="1"/>
          </p:cNvSpPr>
          <p:nvPr>
            <p:ph idx="1"/>
          </p:nvPr>
        </p:nvSpPr>
        <p:spPr>
          <a:xfrm>
            <a:off x="680321" y="2336873"/>
            <a:ext cx="6423211" cy="3599316"/>
          </a:xfrm>
        </p:spPr>
        <p:txBody>
          <a:bodyPr>
            <a:normAutofit/>
          </a:bodyPr>
          <a:lstStyle/>
          <a:p>
            <a:r>
              <a:rPr lang="it-IT" sz="2000" b="0" i="0" u="none" strike="noStrike">
                <a:effectLst/>
                <a:latin typeface="Lora" pitchFamily="2" charset="77"/>
              </a:rPr>
              <a:t>Poco lontano si trova un altro bene costruito di questa narrazione, una </a:t>
            </a:r>
            <a:r>
              <a:rPr lang="it-IT" sz="2000" b="1" i="0" u="none" strike="noStrike">
                <a:effectLst/>
                <a:latin typeface="Lora" pitchFamily="2" charset="77"/>
              </a:rPr>
              <a:t>lapide</a:t>
            </a:r>
            <a:r>
              <a:rPr lang="it-IT" sz="2000" b="0" i="0" u="none" strike="noStrike">
                <a:effectLst/>
                <a:latin typeface="Lora" pitchFamily="2" charset="77"/>
              </a:rPr>
              <a:t> a memoria di quanto accaduto con il bombardamento della quarta battaglia a ricordo della prima pietra posta per la ricostruzione della città secondo il programma denominato ‘dov’era e com’era’ dell’Abate Ildefonso Rea. </a:t>
            </a:r>
            <a:r>
              <a:rPr lang="it-IT" sz="2000"/>
              <a:t/>
            </a:r>
            <a:br>
              <a:rPr lang="it-IT" sz="2000"/>
            </a:br>
            <a:endParaRPr lang="it-IT" sz="2000"/>
          </a:p>
        </p:txBody>
      </p:sp>
    </p:spTree>
    <p:extLst>
      <p:ext uri="{BB962C8B-B14F-4D97-AF65-F5344CB8AC3E}">
        <p14:creationId xmlns:p14="http://schemas.microsoft.com/office/powerpoint/2010/main" val="3783326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0C011874-1E2A-E4DD-717E-D724DCBB5585}"/>
              </a:ext>
            </a:extLst>
          </p:cNvPr>
          <p:cNvSpPr>
            <a:spLocks noGrp="1"/>
          </p:cNvSpPr>
          <p:nvPr>
            <p:ph type="title"/>
          </p:nvPr>
        </p:nvSpPr>
        <p:spPr/>
        <p:txBody>
          <a:bodyPr/>
          <a:lstStyle/>
          <a:p>
            <a:r>
              <a:rPr lang="it-IT" dirty="0" smtClean="0"/>
              <a:t>Analisi: ITINERARIO </a:t>
            </a:r>
            <a:r>
              <a:rPr lang="it-IT" dirty="0"/>
              <a:t>DELLA MEMORIA </a:t>
            </a:r>
          </a:p>
        </p:txBody>
      </p:sp>
      <p:sp>
        <p:nvSpPr>
          <p:cNvPr id="3" name="Segnaposto contenuto 2">
            <a:extLst>
              <a:ext uri="{FF2B5EF4-FFF2-40B4-BE49-F238E27FC236}">
                <a16:creationId xmlns:a16="http://schemas.microsoft.com/office/drawing/2014/main" xmlns="" id="{7DFC7359-2C57-60C3-9F63-7FE4098234E4}"/>
              </a:ext>
            </a:extLst>
          </p:cNvPr>
          <p:cNvSpPr>
            <a:spLocks noGrp="1"/>
          </p:cNvSpPr>
          <p:nvPr>
            <p:ph idx="1"/>
          </p:nvPr>
        </p:nvSpPr>
        <p:spPr>
          <a:xfrm>
            <a:off x="680321" y="2336872"/>
            <a:ext cx="6638890" cy="3767899"/>
          </a:xfrm>
        </p:spPr>
        <p:txBody>
          <a:bodyPr/>
          <a:lstStyle/>
          <a:p>
            <a:r>
              <a:rPr lang="it-IT" b="0" i="0" u="none" strike="noStrike" dirty="0">
                <a:effectLst/>
                <a:latin typeface="Lora" pitchFamily="2" charset="77"/>
              </a:rPr>
              <a:t>Continuando il percorso in città altri elementi raccontano quel lungo periodo storico costato la vita a tanti civili e militari che per motivi diversi si trovavano in questo territorio. A </a:t>
            </a:r>
            <a:r>
              <a:rPr lang="it-IT" b="1" i="0" u="none" strike="noStrike" dirty="0">
                <a:effectLst/>
                <a:latin typeface="Lora" pitchFamily="2" charset="77"/>
              </a:rPr>
              <a:t>piazza De </a:t>
            </a:r>
            <a:r>
              <a:rPr lang="it-IT" b="1" i="0" u="none" strike="noStrike" dirty="0" err="1">
                <a:effectLst/>
                <a:latin typeface="Lora" pitchFamily="2" charset="77"/>
              </a:rPr>
              <a:t>Gasperi</a:t>
            </a:r>
            <a:r>
              <a:rPr lang="it-IT" b="0" i="0" u="none" strike="noStrike" dirty="0" err="1">
                <a:effectLst/>
                <a:latin typeface="Lora" pitchFamily="2" charset="77"/>
              </a:rPr>
              <a:t>sono</a:t>
            </a:r>
            <a:r>
              <a:rPr lang="it-IT" b="0" i="0" u="none" strike="noStrike" dirty="0">
                <a:effectLst/>
                <a:latin typeface="Lora" pitchFamily="2" charset="77"/>
              </a:rPr>
              <a:t> conservati, in memoria delle vittime civili di Cassino, </a:t>
            </a:r>
            <a:r>
              <a:rPr lang="it-IT" b="1" i="0" u="none" strike="noStrike" dirty="0">
                <a:effectLst/>
                <a:latin typeface="Lora" pitchFamily="2" charset="77"/>
              </a:rPr>
              <a:t>un carro armato americano Sherman, un cannone controcarro tedesco, una targa in memoria dei caduti della 34a divisione di fanteria americana. </a:t>
            </a:r>
            <a:endParaRPr lang="it-IT" dirty="0"/>
          </a:p>
        </p:txBody>
      </p:sp>
      <p:pic>
        <p:nvPicPr>
          <p:cNvPr id="7" name="Immagine 6">
            <a:extLst>
              <a:ext uri="{FF2B5EF4-FFF2-40B4-BE49-F238E27FC236}">
                <a16:creationId xmlns:a16="http://schemas.microsoft.com/office/drawing/2014/main" xmlns="" id="{C446A728-82F1-A306-9567-E397216A47CC}"/>
              </a:ext>
            </a:extLst>
          </p:cNvPr>
          <p:cNvPicPr>
            <a:picLocks noChangeAspect="1"/>
          </p:cNvPicPr>
          <p:nvPr/>
        </p:nvPicPr>
        <p:blipFill>
          <a:blip r:embed="rId2"/>
          <a:stretch>
            <a:fillRect/>
          </a:stretch>
        </p:blipFill>
        <p:spPr>
          <a:xfrm>
            <a:off x="8054474" y="2166266"/>
            <a:ext cx="3457205" cy="4495345"/>
          </a:xfrm>
          <a:prstGeom prst="rect">
            <a:avLst/>
          </a:prstGeom>
        </p:spPr>
      </p:pic>
    </p:spTree>
    <p:extLst>
      <p:ext uri="{BB962C8B-B14F-4D97-AF65-F5344CB8AC3E}">
        <p14:creationId xmlns:p14="http://schemas.microsoft.com/office/powerpoint/2010/main" val="29559121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1910985E-215C-90A3-3B81-2493535B5B57}"/>
              </a:ext>
            </a:extLst>
          </p:cNvPr>
          <p:cNvSpPr>
            <a:spLocks noGrp="1"/>
          </p:cNvSpPr>
          <p:nvPr>
            <p:ph type="title"/>
          </p:nvPr>
        </p:nvSpPr>
        <p:spPr/>
        <p:txBody>
          <a:bodyPr/>
          <a:lstStyle/>
          <a:p>
            <a:r>
              <a:rPr lang="it-IT" dirty="0" smtClean="0"/>
              <a:t>Analisi: ITINERARIO </a:t>
            </a:r>
            <a:r>
              <a:rPr lang="it-IT" dirty="0"/>
              <a:t>DELLA MEMORIA </a:t>
            </a:r>
          </a:p>
        </p:txBody>
      </p:sp>
      <p:sp>
        <p:nvSpPr>
          <p:cNvPr id="3" name="Segnaposto contenuto 2">
            <a:extLst>
              <a:ext uri="{FF2B5EF4-FFF2-40B4-BE49-F238E27FC236}">
                <a16:creationId xmlns:a16="http://schemas.microsoft.com/office/drawing/2014/main" xmlns="" id="{98BDE24B-38AD-525A-F487-8650802C82DC}"/>
              </a:ext>
            </a:extLst>
          </p:cNvPr>
          <p:cNvSpPr>
            <a:spLocks noGrp="1"/>
          </p:cNvSpPr>
          <p:nvPr>
            <p:ph idx="1"/>
          </p:nvPr>
        </p:nvSpPr>
        <p:spPr/>
        <p:txBody>
          <a:bodyPr/>
          <a:lstStyle/>
          <a:p>
            <a:r>
              <a:rPr lang="it-IT" b="0" i="0" u="none" strike="noStrike" dirty="0">
                <a:effectLst/>
                <a:latin typeface="Lora" pitchFamily="2" charset="77"/>
              </a:rPr>
              <a:t>In via San Marco, alle porte della città, sorge </a:t>
            </a:r>
            <a:r>
              <a:rPr lang="it-IT" b="1" i="0" u="none" strike="noStrike" dirty="0" err="1">
                <a:effectLst/>
                <a:latin typeface="Lora" pitchFamily="2" charset="77"/>
              </a:rPr>
              <a:t>l’Historiale</a:t>
            </a:r>
            <a:r>
              <a:rPr lang="it-IT" b="0" i="0" u="none" strike="noStrike" dirty="0">
                <a:effectLst/>
                <a:latin typeface="Lora" pitchFamily="2" charset="77"/>
              </a:rPr>
              <a:t>, museo realizzato da Carlo Rambaldi nel 2004 in occasione delle celebrazioni per il sessantesimo anniversario della Battaglia di Montecassino. Il museo si estende su un’area di 1.200 mq e consta di</a:t>
            </a:r>
            <a:r>
              <a:rPr lang="it-IT" b="1" i="0" u="none" strike="noStrike" dirty="0">
                <a:effectLst/>
                <a:latin typeface="Lora" pitchFamily="2" charset="77"/>
              </a:rPr>
              <a:t> sei padiglioni e quattordici sale multimediali </a:t>
            </a:r>
            <a:r>
              <a:rPr lang="it-IT" b="0" i="0" u="none" strike="noStrike" dirty="0">
                <a:effectLst/>
                <a:latin typeface="Lora" pitchFamily="2" charset="77"/>
              </a:rPr>
              <a:t>che coinvolgono il visitatore in un percorso sensoriale fatto di voci registrate del tempo, di filmati storici, di brani musicali, dii testi e immagini d’epoca per descrivere quello che </a:t>
            </a:r>
            <a:r>
              <a:rPr lang="it-IT" b="1" i="0" u="none" strike="noStrike" dirty="0">
                <a:effectLst/>
                <a:latin typeface="Lora" pitchFamily="2" charset="77"/>
              </a:rPr>
              <a:t>fu combattimento della Linea Gustav</a:t>
            </a:r>
            <a:r>
              <a:rPr lang="it-IT" b="0" i="0" u="none" strike="noStrike" dirty="0">
                <a:effectLst/>
                <a:latin typeface="Lora" pitchFamily="2" charset="77"/>
              </a:rPr>
              <a:t>, per più di otto mesi, </a:t>
            </a:r>
            <a:r>
              <a:rPr lang="it-IT" b="1" i="0" u="none" strike="noStrike" dirty="0">
                <a:effectLst/>
                <a:latin typeface="Lora" pitchFamily="2" charset="77"/>
              </a:rPr>
              <a:t>tra l’ottobre 1943 e il maggio 1944.</a:t>
            </a:r>
            <a:endParaRPr lang="it-IT" dirty="0"/>
          </a:p>
        </p:txBody>
      </p:sp>
    </p:spTree>
    <p:extLst>
      <p:ext uri="{BB962C8B-B14F-4D97-AF65-F5344CB8AC3E}">
        <p14:creationId xmlns:p14="http://schemas.microsoft.com/office/powerpoint/2010/main" val="14341683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xmlns="" id="{905A9BAA-B344-45D2-838C-73856C4B15D4}"/>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3176" y="0"/>
            <a:ext cx="12192000" cy="6858001"/>
            <a:chOff x="-3176" y="0"/>
            <a:chExt cx="12192000" cy="6858001"/>
          </a:xfrm>
        </p:grpSpPr>
        <p:sp useBgFill="1">
          <p:nvSpPr>
            <p:cNvPr id="12" name="Rectangle 11">
              <a:extLst>
                <a:ext uri="{FF2B5EF4-FFF2-40B4-BE49-F238E27FC236}">
                  <a16:creationId xmlns:a16="http://schemas.microsoft.com/office/drawing/2014/main" xmlns="" id="{390434AA-4632-440E-9AE7-411396A779CA}"/>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xmlns=""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xmlns="" id="{D462FD1E-E713-4FD4-8746-671C946723BD}"/>
                </a:ext>
                <a:ext uri="{C183D7F6-B498-43B3-948B-1728B52AA6E4}">
                  <adec:decorative xmlns="" xmlns:adec="http://schemas.microsoft.com/office/drawing/2017/decorative" val="1"/>
                </a:ext>
              </a:extLst>
            </p:cNvPr>
            <p:cNvPicPr>
              <a:picLocks noChangeAspect="1"/>
            </p:cNvPicPr>
            <p:nvPr>
              <p:extLst>
                <p:ext uri="{386F3935-93C4-4BCD-93E2-E3B085C9AB24}">
                  <p16:designElem xmlns:p16="http://schemas.microsoft.com/office/powerpoint/2015/main" xmlns=""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6" name="Immagine 5">
            <a:extLst>
              <a:ext uri="{FF2B5EF4-FFF2-40B4-BE49-F238E27FC236}">
                <a16:creationId xmlns:a16="http://schemas.microsoft.com/office/drawing/2014/main" xmlns="" id="{404AFB59-0AE5-99D4-A333-5CA1607D3289}"/>
              </a:ext>
            </a:extLst>
          </p:cNvPr>
          <p:cNvPicPr>
            <a:picLocks noChangeAspect="1"/>
          </p:cNvPicPr>
          <p:nvPr/>
        </p:nvPicPr>
        <p:blipFill rotWithShape="1">
          <a:blip r:embed="rId3"/>
          <a:srcRect l="13400" r="13069"/>
          <a:stretch/>
        </p:blipFill>
        <p:spPr>
          <a:xfrm>
            <a:off x="4636008" y="10"/>
            <a:ext cx="7552815" cy="6856310"/>
          </a:xfrm>
          <a:prstGeom prst="rect">
            <a:avLst/>
          </a:prstGeom>
          <a:ln>
            <a:noFill/>
          </a:ln>
          <a:effectLst/>
        </p:spPr>
      </p:pic>
      <p:sp>
        <p:nvSpPr>
          <p:cNvPr id="15" name="Rectangle 14">
            <a:extLst>
              <a:ext uri="{FF2B5EF4-FFF2-40B4-BE49-F238E27FC236}">
                <a16:creationId xmlns:a16="http://schemas.microsoft.com/office/drawing/2014/main" xmlns="" id="{78A4CDE5-C7BC-41E1-8A4A-79E024CC09F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White">
          <a:xfrm>
            <a:off x="2" y="609600"/>
            <a:ext cx="5018565"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a:extLst>
              <a:ext uri="{FF2B5EF4-FFF2-40B4-BE49-F238E27FC236}">
                <a16:creationId xmlns:a16="http://schemas.microsoft.com/office/drawing/2014/main" xmlns="" id="{B271516E-1AE5-EFA7-F121-732423CFEC45}"/>
              </a:ext>
            </a:extLst>
          </p:cNvPr>
          <p:cNvSpPr>
            <a:spLocks noGrp="1"/>
          </p:cNvSpPr>
          <p:nvPr>
            <p:ph type="title"/>
          </p:nvPr>
        </p:nvSpPr>
        <p:spPr>
          <a:xfrm>
            <a:off x="680322" y="753228"/>
            <a:ext cx="3679028" cy="1080938"/>
          </a:xfrm>
        </p:spPr>
        <p:txBody>
          <a:bodyPr>
            <a:normAutofit fontScale="90000"/>
          </a:bodyPr>
          <a:lstStyle/>
          <a:p>
            <a:r>
              <a:rPr lang="it-IT" sz="3200" dirty="0" smtClean="0"/>
              <a:t>Analisi: ITINERARIO </a:t>
            </a:r>
            <a:r>
              <a:rPr lang="it-IT" sz="3200" dirty="0"/>
              <a:t>DELLA MEMORIA </a:t>
            </a:r>
          </a:p>
        </p:txBody>
      </p:sp>
      <p:pic>
        <p:nvPicPr>
          <p:cNvPr id="17" name="Picture 16">
            <a:extLst>
              <a:ext uri="{FF2B5EF4-FFF2-40B4-BE49-F238E27FC236}">
                <a16:creationId xmlns:a16="http://schemas.microsoft.com/office/drawing/2014/main" xmlns="" id="{025C7952-5703-489E-8DBD-F2EFAC8EEB05}"/>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4">
            <a:extLst>
              <a:ext uri="{28A0092B-C50C-407E-A947-70E740481C1C}">
                <a14:useLocalDpi xmlns:a14="http://schemas.microsoft.com/office/drawing/2010/main" val="0"/>
              </a:ext>
            </a:extLst>
          </a:blip>
          <a:stretch>
            <a:fillRect/>
          </a:stretch>
        </p:blipFill>
        <p:spPr>
          <a:xfrm>
            <a:off x="2" y="1970240"/>
            <a:ext cx="5029200" cy="202738"/>
          </a:xfrm>
          <a:prstGeom prst="rect">
            <a:avLst/>
          </a:prstGeom>
        </p:spPr>
      </p:pic>
      <p:sp>
        <p:nvSpPr>
          <p:cNvPr id="5" name="Segnaposto contenuto 4">
            <a:extLst>
              <a:ext uri="{FF2B5EF4-FFF2-40B4-BE49-F238E27FC236}">
                <a16:creationId xmlns:a16="http://schemas.microsoft.com/office/drawing/2014/main" xmlns="" id="{5CDECEE6-2D14-C4E0-4E79-7544B835FE1E}"/>
              </a:ext>
            </a:extLst>
          </p:cNvPr>
          <p:cNvSpPr>
            <a:spLocks noGrp="1"/>
          </p:cNvSpPr>
          <p:nvPr>
            <p:ph idx="1"/>
          </p:nvPr>
        </p:nvSpPr>
        <p:spPr>
          <a:xfrm>
            <a:off x="636192" y="2660306"/>
            <a:ext cx="3363625" cy="4519447"/>
          </a:xfrm>
        </p:spPr>
        <p:txBody>
          <a:bodyPr>
            <a:normAutofit/>
          </a:bodyPr>
          <a:lstStyle/>
          <a:p>
            <a:r>
              <a:rPr lang="it-IT" sz="1600" b="0" i="0" u="none" strike="noStrike">
                <a:effectLst/>
                <a:latin typeface="Lora" pitchFamily="2" charset="77"/>
              </a:rPr>
              <a:t>Cassino si trovava sulla linea Gustav: qui si trovarono militari di diverse nazionalità. Tutti i caduti del secondo conflitto mondiale vengono ricordati in tre sacrari: </a:t>
            </a:r>
            <a:r>
              <a:rPr lang="it-IT" sz="1600" b="1" i="0" u="none" strike="noStrike">
                <a:effectLst/>
                <a:latin typeface="Lora" pitchFamily="2" charset="77"/>
              </a:rPr>
              <a:t>Cimitero Militare del Commonwealth, Cimitero Militare Germanico, Cimitero Militare Polacco. </a:t>
            </a:r>
            <a:r>
              <a:rPr lang="it-IT" sz="1600" b="0" i="0" u="none" strike="noStrike">
                <a:effectLst/>
                <a:latin typeface="Lora" pitchFamily="2" charset="77"/>
              </a:rPr>
              <a:t>In quest’ultimo, situato sulla sella nota come la Valle della Morte, riposano le salme di 1.072 soldati caduti in battaglia. </a:t>
            </a:r>
            <a:endParaRPr lang="it-IT" sz="1600"/>
          </a:p>
        </p:txBody>
      </p:sp>
    </p:spTree>
    <p:extLst>
      <p:ext uri="{BB962C8B-B14F-4D97-AF65-F5344CB8AC3E}">
        <p14:creationId xmlns:p14="http://schemas.microsoft.com/office/powerpoint/2010/main" val="42045012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xmlns="" id="{905A9BAA-B344-45D2-838C-73856C4B15D4}"/>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3176" y="0"/>
            <a:ext cx="12192000" cy="6858001"/>
            <a:chOff x="-3176" y="0"/>
            <a:chExt cx="12192000" cy="6858001"/>
          </a:xfrm>
        </p:grpSpPr>
        <p:sp useBgFill="1">
          <p:nvSpPr>
            <p:cNvPr id="10" name="Rectangle 9">
              <a:extLst>
                <a:ext uri="{FF2B5EF4-FFF2-40B4-BE49-F238E27FC236}">
                  <a16:creationId xmlns:a16="http://schemas.microsoft.com/office/drawing/2014/main" xmlns="" id="{390434AA-4632-440E-9AE7-411396A779CA}"/>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xmlns=""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xmlns="" id="{D462FD1E-E713-4FD4-8746-671C946723BD}"/>
                </a:ext>
                <a:ext uri="{C183D7F6-B498-43B3-948B-1728B52AA6E4}">
                  <adec:decorative xmlns="" xmlns:adec="http://schemas.microsoft.com/office/drawing/2017/decorative" val="1"/>
                </a:ext>
              </a:extLst>
            </p:cNvPr>
            <p:cNvPicPr>
              <a:picLocks noChangeAspect="1"/>
            </p:cNvPicPr>
            <p:nvPr>
              <p:extLst>
                <p:ext uri="{386F3935-93C4-4BCD-93E2-E3B085C9AB24}">
                  <p16:designElem xmlns:p16="http://schemas.microsoft.com/office/powerpoint/2015/main" xmlns=""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4" name="Immagine 3">
            <a:extLst>
              <a:ext uri="{FF2B5EF4-FFF2-40B4-BE49-F238E27FC236}">
                <a16:creationId xmlns:a16="http://schemas.microsoft.com/office/drawing/2014/main" xmlns="" id="{8D10FA76-6594-3E49-4F80-0FA9F0D857A2}"/>
              </a:ext>
            </a:extLst>
          </p:cNvPr>
          <p:cNvPicPr>
            <a:picLocks noChangeAspect="1"/>
          </p:cNvPicPr>
          <p:nvPr/>
        </p:nvPicPr>
        <p:blipFill rotWithShape="1">
          <a:blip r:embed="rId3"/>
          <a:srcRect l="21499" r="9927" b="-1"/>
          <a:stretch/>
        </p:blipFill>
        <p:spPr>
          <a:xfrm>
            <a:off x="4636008" y="10"/>
            <a:ext cx="7552815" cy="6856310"/>
          </a:xfrm>
          <a:prstGeom prst="rect">
            <a:avLst/>
          </a:prstGeom>
          <a:ln>
            <a:noFill/>
          </a:ln>
          <a:effectLst/>
        </p:spPr>
      </p:pic>
      <p:sp>
        <p:nvSpPr>
          <p:cNvPr id="13" name="Rectangle 12">
            <a:extLst>
              <a:ext uri="{FF2B5EF4-FFF2-40B4-BE49-F238E27FC236}">
                <a16:creationId xmlns:a16="http://schemas.microsoft.com/office/drawing/2014/main" xmlns="" id="{78A4CDE5-C7BC-41E1-8A4A-79E024CC09F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White">
          <a:xfrm>
            <a:off x="2" y="609600"/>
            <a:ext cx="5018565"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a:extLst>
              <a:ext uri="{FF2B5EF4-FFF2-40B4-BE49-F238E27FC236}">
                <a16:creationId xmlns:a16="http://schemas.microsoft.com/office/drawing/2014/main" xmlns="" id="{3EAD7D84-052A-B92A-C72E-3AD85C504104}"/>
              </a:ext>
            </a:extLst>
          </p:cNvPr>
          <p:cNvSpPr>
            <a:spLocks noGrp="1"/>
          </p:cNvSpPr>
          <p:nvPr>
            <p:ph type="title"/>
          </p:nvPr>
        </p:nvSpPr>
        <p:spPr>
          <a:xfrm>
            <a:off x="680322" y="753228"/>
            <a:ext cx="3679028" cy="1080938"/>
          </a:xfrm>
        </p:spPr>
        <p:txBody>
          <a:bodyPr>
            <a:normAutofit fontScale="90000"/>
          </a:bodyPr>
          <a:lstStyle/>
          <a:p>
            <a:r>
              <a:rPr lang="it-IT" sz="3200" dirty="0" smtClean="0"/>
              <a:t>Analisi: ITINERARIO </a:t>
            </a:r>
            <a:r>
              <a:rPr lang="it-IT" sz="3200" dirty="0"/>
              <a:t>DELLA MEMORIA </a:t>
            </a:r>
          </a:p>
        </p:txBody>
      </p:sp>
      <p:pic>
        <p:nvPicPr>
          <p:cNvPr id="15" name="Picture 14">
            <a:extLst>
              <a:ext uri="{FF2B5EF4-FFF2-40B4-BE49-F238E27FC236}">
                <a16:creationId xmlns:a16="http://schemas.microsoft.com/office/drawing/2014/main" xmlns="" id="{025C7952-5703-489E-8DBD-F2EFAC8EEB05}"/>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4">
            <a:extLst>
              <a:ext uri="{28A0092B-C50C-407E-A947-70E740481C1C}">
                <a14:useLocalDpi xmlns:a14="http://schemas.microsoft.com/office/drawing/2010/main" val="0"/>
              </a:ext>
            </a:extLst>
          </a:blip>
          <a:stretch>
            <a:fillRect/>
          </a:stretch>
        </p:blipFill>
        <p:spPr>
          <a:xfrm>
            <a:off x="2" y="1970240"/>
            <a:ext cx="5029200" cy="202738"/>
          </a:xfrm>
          <a:prstGeom prst="rect">
            <a:avLst/>
          </a:prstGeom>
        </p:spPr>
      </p:pic>
      <p:sp>
        <p:nvSpPr>
          <p:cNvPr id="3" name="Segnaposto contenuto 2">
            <a:extLst>
              <a:ext uri="{FF2B5EF4-FFF2-40B4-BE49-F238E27FC236}">
                <a16:creationId xmlns:a16="http://schemas.microsoft.com/office/drawing/2014/main" xmlns="" id="{78C83C9D-DCE7-8DF6-3CDE-769B17B21383}"/>
              </a:ext>
            </a:extLst>
          </p:cNvPr>
          <p:cNvSpPr>
            <a:spLocks noGrp="1"/>
          </p:cNvSpPr>
          <p:nvPr>
            <p:ph idx="1"/>
          </p:nvPr>
        </p:nvSpPr>
        <p:spPr>
          <a:xfrm>
            <a:off x="680323" y="2336873"/>
            <a:ext cx="3095478" cy="3110759"/>
          </a:xfrm>
        </p:spPr>
        <p:txBody>
          <a:bodyPr>
            <a:normAutofit/>
          </a:bodyPr>
          <a:lstStyle/>
          <a:p>
            <a:r>
              <a:rPr lang="it-IT" sz="1600" b="0" i="0" u="none" strike="noStrike">
                <a:effectLst/>
                <a:latin typeface="Roboto" panose="02000000000000000000" pitchFamily="2" charset="0"/>
              </a:rPr>
              <a:t>Il cimitero di guerra del Commonwealth di Cassino è un cimitero militare di Cassino, in provincia di Frosinone, dove riposano i soldati dei paesi Commonwealth, ma contenente anche vittime canadesi ed ebree, caduti nella battaglia di Montecassino durante la seconda guerra mondiale. </a:t>
            </a:r>
            <a:endParaRPr lang="it-IT" sz="1600"/>
          </a:p>
        </p:txBody>
      </p:sp>
    </p:spTree>
    <p:extLst>
      <p:ext uri="{BB962C8B-B14F-4D97-AF65-F5344CB8AC3E}">
        <p14:creationId xmlns:p14="http://schemas.microsoft.com/office/powerpoint/2010/main" val="16719327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Analisi: SACRARIO MILITARE GERMANICO</a:t>
            </a:r>
            <a:endParaRPr lang="it-IT" dirty="0"/>
          </a:p>
        </p:txBody>
      </p:sp>
      <p:sp>
        <p:nvSpPr>
          <p:cNvPr id="3" name="Segnaposto contenuto 2"/>
          <p:cNvSpPr>
            <a:spLocks noGrp="1"/>
          </p:cNvSpPr>
          <p:nvPr>
            <p:ph idx="1"/>
          </p:nvPr>
        </p:nvSpPr>
        <p:spPr>
          <a:xfrm>
            <a:off x="152400" y="2286000"/>
            <a:ext cx="9613861" cy="3599316"/>
          </a:xfrm>
        </p:spPr>
        <p:txBody>
          <a:bodyPr>
            <a:normAutofit fontScale="92500" lnSpcReduction="20000"/>
          </a:bodyPr>
          <a:lstStyle/>
          <a:p>
            <a:r>
              <a:rPr lang="it-IT" dirty="0" smtClean="0"/>
              <a:t>Il Sacrario militare germanico di cassino </a:t>
            </a:r>
          </a:p>
          <a:p>
            <a:pPr marL="0" indent="0">
              <a:buNone/>
            </a:pPr>
            <a:r>
              <a:rPr lang="it-IT" dirty="0" smtClean="0"/>
              <a:t>è un cimitero di guerra situato sulle pendici </a:t>
            </a:r>
          </a:p>
          <a:p>
            <a:pPr marL="0" indent="0">
              <a:buNone/>
            </a:pPr>
            <a:r>
              <a:rPr lang="it-IT" dirty="0" smtClean="0"/>
              <a:t>meridionali del Colle Marino, in località Caira </a:t>
            </a:r>
          </a:p>
          <a:p>
            <a:pPr marL="0" indent="0">
              <a:buNone/>
            </a:pPr>
            <a:r>
              <a:rPr lang="it-IT" dirty="0" smtClean="0"/>
              <a:t>a circa 3Km dalla Città di Cassino, in </a:t>
            </a:r>
          </a:p>
          <a:p>
            <a:pPr marL="0" indent="0">
              <a:buNone/>
            </a:pPr>
            <a:r>
              <a:rPr lang="it-IT" dirty="0" smtClean="0"/>
              <a:t>provincia di Frosinone</a:t>
            </a:r>
          </a:p>
          <a:p>
            <a:endParaRPr lang="it-IT" dirty="0"/>
          </a:p>
          <a:p>
            <a:r>
              <a:rPr lang="it-IT" dirty="0" smtClean="0"/>
              <a:t>Nel cimitero sono raccolte le spoglie </a:t>
            </a:r>
          </a:p>
          <a:p>
            <a:pPr marL="0" indent="0">
              <a:buNone/>
            </a:pPr>
            <a:r>
              <a:rPr lang="it-IT" dirty="0" smtClean="0"/>
              <a:t>di 20.187 soldati tedeschi, di cui 3.100 </a:t>
            </a:r>
          </a:p>
          <a:p>
            <a:pPr marL="0" indent="0">
              <a:buNone/>
            </a:pPr>
            <a:r>
              <a:rPr lang="it-IT" dirty="0" smtClean="0"/>
              <a:t>non identificati, morti durante la Seconda</a:t>
            </a:r>
          </a:p>
          <a:p>
            <a:pPr marL="0" indent="0">
              <a:buNone/>
            </a:pPr>
            <a:r>
              <a:rPr lang="it-IT" dirty="0" smtClean="0"/>
              <a:t> Guerra Mondiale.</a:t>
            </a:r>
            <a:endParaRPr lang="it-IT" dirty="0"/>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2200" y="2209800"/>
            <a:ext cx="3102963" cy="2057400"/>
          </a:xfrm>
          <a:prstGeom prst="rect">
            <a:avLst/>
          </a:prstGeom>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86800" y="4382538"/>
            <a:ext cx="3156038" cy="2094461"/>
          </a:xfrm>
          <a:prstGeom prst="rect">
            <a:avLst/>
          </a:prstGeom>
        </p:spPr>
      </p:pic>
    </p:spTree>
    <p:extLst>
      <p:ext uri="{BB962C8B-B14F-4D97-AF65-F5344CB8AC3E}">
        <p14:creationId xmlns:p14="http://schemas.microsoft.com/office/powerpoint/2010/main" val="38115665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Benchmarking</a:t>
            </a:r>
            <a:r>
              <a:rPr lang="it-IT" dirty="0" smtClean="0"/>
              <a:t> </a:t>
            </a:r>
            <a:endParaRPr lang="it-IT" dirty="0"/>
          </a:p>
        </p:txBody>
      </p:sp>
      <p:sp>
        <p:nvSpPr>
          <p:cNvPr id="3" name="Segnaposto contenuto 2"/>
          <p:cNvSpPr>
            <a:spLocks noGrp="1"/>
          </p:cNvSpPr>
          <p:nvPr>
            <p:ph idx="1"/>
          </p:nvPr>
        </p:nvSpPr>
        <p:spPr/>
        <p:txBody>
          <a:bodyPr/>
          <a:lstStyle/>
          <a:p>
            <a:pPr marL="0" indent="0">
              <a:buNone/>
            </a:pPr>
            <a:r>
              <a:rPr lang="it-IT" dirty="0" smtClean="0"/>
              <a:t>Le spiagge </a:t>
            </a:r>
            <a:r>
              <a:rPr lang="it-IT" dirty="0"/>
              <a:t>dello sbarco : </a:t>
            </a:r>
            <a:r>
              <a:rPr lang="it-IT" dirty="0" smtClean="0"/>
              <a:t>It.normandie-turisme.fr</a:t>
            </a:r>
          </a:p>
          <a:p>
            <a:pPr marL="0" indent="0">
              <a:buNone/>
            </a:pPr>
            <a:r>
              <a:rPr lang="it-IT" dirty="0" smtClean="0"/>
              <a:t>Lo sbarco in </a:t>
            </a:r>
            <a:r>
              <a:rPr lang="it-IT" dirty="0" err="1" smtClean="0"/>
              <a:t>normandia</a:t>
            </a:r>
            <a:r>
              <a:rPr lang="it-IT" dirty="0" smtClean="0"/>
              <a:t> : focus.it</a:t>
            </a:r>
          </a:p>
          <a:p>
            <a:pPr marL="0" indent="0">
              <a:buNone/>
            </a:pPr>
            <a:r>
              <a:rPr lang="it-IT" dirty="0" smtClean="0"/>
              <a:t>Sbarco ad </a:t>
            </a:r>
            <a:r>
              <a:rPr lang="it-IT" dirty="0" err="1" smtClean="0"/>
              <a:t>anzio</a:t>
            </a:r>
            <a:r>
              <a:rPr lang="it-IT" dirty="0" smtClean="0"/>
              <a:t> : comune di </a:t>
            </a:r>
            <a:r>
              <a:rPr lang="it-IT" dirty="0" err="1" smtClean="0"/>
              <a:t>anzio</a:t>
            </a:r>
            <a:r>
              <a:rPr lang="it-IT" dirty="0" smtClean="0"/>
              <a:t>, agi.it </a:t>
            </a:r>
          </a:p>
          <a:p>
            <a:pPr marL="0" indent="0">
              <a:buNone/>
            </a:pPr>
            <a:r>
              <a:rPr lang="it-IT" dirty="0" smtClean="0"/>
              <a:t>Sbarco in </a:t>
            </a:r>
            <a:r>
              <a:rPr lang="it-IT" dirty="0" err="1" smtClean="0"/>
              <a:t>sicilia</a:t>
            </a:r>
            <a:r>
              <a:rPr lang="it-IT" dirty="0" smtClean="0"/>
              <a:t> : </a:t>
            </a:r>
            <a:r>
              <a:rPr lang="it-IT" dirty="0" err="1" smtClean="0"/>
              <a:t>euronews</a:t>
            </a:r>
            <a:endParaRPr lang="it-IT" dirty="0" smtClean="0"/>
          </a:p>
          <a:p>
            <a:pPr marL="0" indent="0">
              <a:buNone/>
            </a:pPr>
            <a:endParaRPr lang="it-IT" dirty="0"/>
          </a:p>
          <a:p>
            <a:pPr marL="0" indent="0">
              <a:buNone/>
            </a:pPr>
            <a:endParaRPr lang="it-IT" dirty="0" smtClean="0"/>
          </a:p>
        </p:txBody>
      </p:sp>
    </p:spTree>
    <p:extLst>
      <p:ext uri="{BB962C8B-B14F-4D97-AF65-F5344CB8AC3E}">
        <p14:creationId xmlns:p14="http://schemas.microsoft.com/office/powerpoint/2010/main" val="39283911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Progettazione </a:t>
            </a:r>
            <a:r>
              <a:rPr lang="it-IT" dirty="0" smtClean="0"/>
              <a:t>:TARGET</a:t>
            </a:r>
            <a:endParaRPr lang="it-IT" dirty="0"/>
          </a:p>
        </p:txBody>
      </p:sp>
      <p:sp>
        <p:nvSpPr>
          <p:cNvPr id="3" name="Segnaposto contenuto 2"/>
          <p:cNvSpPr>
            <a:spLocks noGrp="1"/>
          </p:cNvSpPr>
          <p:nvPr>
            <p:ph idx="1"/>
          </p:nvPr>
        </p:nvSpPr>
        <p:spPr/>
        <p:txBody>
          <a:bodyPr/>
          <a:lstStyle/>
          <a:p>
            <a:r>
              <a:rPr lang="it-IT" dirty="0" smtClean="0"/>
              <a:t>sito web rivolto a studenti (quarte e quinte di ogni istituto)</a:t>
            </a:r>
          </a:p>
          <a:p>
            <a:r>
              <a:rPr lang="it-IT" dirty="0" smtClean="0"/>
              <a:t>Sito web rivolto a cittadini tedeschi (parenti dei caduti)</a:t>
            </a:r>
            <a:endParaRPr lang="it-IT" dirty="0"/>
          </a:p>
        </p:txBody>
      </p:sp>
    </p:spTree>
    <p:extLst>
      <p:ext uri="{BB962C8B-B14F-4D97-AF65-F5344CB8AC3E}">
        <p14:creationId xmlns:p14="http://schemas.microsoft.com/office/powerpoint/2010/main" val="7113906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Progettazione : Sito web </a:t>
            </a:r>
            <a:endParaRPr lang="it-IT" dirty="0"/>
          </a:p>
        </p:txBody>
      </p:sp>
      <p:sp>
        <p:nvSpPr>
          <p:cNvPr id="3" name="Segnaposto contenuto 2"/>
          <p:cNvSpPr>
            <a:spLocks noGrp="1"/>
          </p:cNvSpPr>
          <p:nvPr>
            <p:ph idx="1"/>
          </p:nvPr>
        </p:nvSpPr>
        <p:spPr/>
        <p:txBody>
          <a:bodyPr>
            <a:normAutofit fontScale="92500" lnSpcReduction="20000"/>
          </a:bodyPr>
          <a:lstStyle/>
          <a:p>
            <a:pPr marL="0" indent="0">
              <a:buNone/>
            </a:pPr>
            <a:r>
              <a:rPr lang="it-IT" dirty="0" smtClean="0"/>
              <a:t>Per permettere ai tedeschi di visitare i nostri territori </a:t>
            </a:r>
            <a:r>
              <a:rPr lang="it-IT" b="1" u="sng" dirty="0" smtClean="0"/>
              <a:t>bisogna creare un sito </a:t>
            </a:r>
            <a:r>
              <a:rPr lang="it-IT" b="1" u="sng" dirty="0" smtClean="0"/>
              <a:t>web </a:t>
            </a:r>
            <a:r>
              <a:rPr lang="it-IT" dirty="0" smtClean="0"/>
              <a:t>con </a:t>
            </a:r>
            <a:r>
              <a:rPr lang="it-IT" dirty="0" smtClean="0"/>
              <a:t>:</a:t>
            </a:r>
          </a:p>
          <a:p>
            <a:pPr marL="457200" indent="-457200">
              <a:buFont typeface="+mj-lt"/>
              <a:buAutoNum type="arabicPeriod"/>
            </a:pPr>
            <a:r>
              <a:rPr lang="it-IT" dirty="0" smtClean="0"/>
              <a:t>Una rappresentazione del territorio interessato alla memoria.</a:t>
            </a:r>
          </a:p>
          <a:p>
            <a:pPr marL="457200" indent="-457200">
              <a:buFont typeface="+mj-lt"/>
              <a:buAutoNum type="arabicPeriod"/>
            </a:pPr>
            <a:r>
              <a:rPr lang="it-IT" dirty="0" smtClean="0"/>
              <a:t>Aggiungere degli </a:t>
            </a:r>
            <a:r>
              <a:rPr lang="it-IT" dirty="0" err="1" smtClean="0"/>
              <a:t>intinerari</a:t>
            </a:r>
            <a:r>
              <a:rPr lang="it-IT" dirty="0"/>
              <a:t> </a:t>
            </a:r>
            <a:r>
              <a:rPr lang="it-IT" dirty="0" smtClean="0"/>
              <a:t>\pacchetti turistici.</a:t>
            </a:r>
          </a:p>
          <a:p>
            <a:pPr marL="457200" indent="-457200">
              <a:buFont typeface="+mj-lt"/>
              <a:buAutoNum type="arabicPeriod"/>
            </a:pPr>
            <a:r>
              <a:rPr lang="it-IT" dirty="0" smtClean="0"/>
              <a:t>Testimonianze scritte di chi ha vissuto la guerra.</a:t>
            </a:r>
          </a:p>
          <a:p>
            <a:pPr marL="457200" indent="-457200">
              <a:buFont typeface="+mj-lt"/>
              <a:buAutoNum type="arabicPeriod"/>
            </a:pPr>
            <a:r>
              <a:rPr lang="it-IT" dirty="0" smtClean="0"/>
              <a:t>Sezione di informazioni utili in chiave turistica.</a:t>
            </a:r>
          </a:p>
          <a:p>
            <a:pPr marL="457200" indent="-457200">
              <a:buFont typeface="+mj-lt"/>
              <a:buAutoNum type="arabicPeriod"/>
            </a:pPr>
            <a:r>
              <a:rPr lang="it-IT" dirty="0" smtClean="0"/>
              <a:t>Mostrare le precedenti visite realizzate sul territorio.</a:t>
            </a:r>
          </a:p>
          <a:p>
            <a:pPr marL="457200" indent="-457200">
              <a:buFont typeface="+mj-lt"/>
              <a:buAutoNum type="arabicPeriod"/>
            </a:pPr>
            <a:r>
              <a:rPr lang="it-IT" dirty="0" smtClean="0"/>
              <a:t>Le informazioni vanno inserite sia in lingua tedesca sia in lingua inglese.</a:t>
            </a:r>
          </a:p>
          <a:p>
            <a:pPr marL="0" indent="0">
              <a:buNone/>
            </a:pPr>
            <a:r>
              <a:rPr lang="it-IT" dirty="0" smtClean="0"/>
              <a:t> </a:t>
            </a:r>
            <a:endParaRPr lang="it-IT" dirty="0"/>
          </a:p>
        </p:txBody>
      </p:sp>
    </p:spTree>
    <p:extLst>
      <p:ext uri="{BB962C8B-B14F-4D97-AF65-F5344CB8AC3E}">
        <p14:creationId xmlns:p14="http://schemas.microsoft.com/office/powerpoint/2010/main" val="35910700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CHE COSA ABBIAMO APPRESO?</a:t>
            </a:r>
            <a:endParaRPr lang="it-IT" dirty="0"/>
          </a:p>
        </p:txBody>
      </p:sp>
      <p:sp>
        <p:nvSpPr>
          <p:cNvPr id="3" name="Segnaposto contenuto 2"/>
          <p:cNvSpPr>
            <a:spLocks noGrp="1"/>
          </p:cNvSpPr>
          <p:nvPr>
            <p:ph idx="1"/>
          </p:nvPr>
        </p:nvSpPr>
        <p:spPr>
          <a:xfrm>
            <a:off x="493411" y="2133600"/>
            <a:ext cx="9987679" cy="3835327"/>
          </a:xfrm>
        </p:spPr>
        <p:txBody>
          <a:bodyPr>
            <a:normAutofit lnSpcReduction="10000"/>
          </a:bodyPr>
          <a:lstStyle/>
          <a:p>
            <a:r>
              <a:rPr lang="it-IT" dirty="0" smtClean="0"/>
              <a:t>Abbiamo imparato a lavorare in gruppo e a migliorare il dialogo tra noi</a:t>
            </a:r>
          </a:p>
          <a:p>
            <a:endParaRPr lang="it-IT" dirty="0" smtClean="0"/>
          </a:p>
          <a:p>
            <a:r>
              <a:rPr lang="it-IT" dirty="0" smtClean="0"/>
              <a:t>Abbiamo ampliato le nostre conoscenze; per esempio, prima non sapevamo cosa fosse una DMO, ora sì.</a:t>
            </a:r>
          </a:p>
          <a:p>
            <a:endParaRPr lang="it-IT" dirty="0" smtClean="0"/>
          </a:p>
          <a:p>
            <a:r>
              <a:rPr lang="it-IT" dirty="0" smtClean="0"/>
              <a:t> Una DMO è una moderna forma di presidio del territorio e delle risorse che lo compongono, costituita da soggetti pubblici e privati, definiscono la </a:t>
            </a:r>
            <a:r>
              <a:rPr lang="it-IT" dirty="0" err="1" smtClean="0"/>
              <a:t>governance</a:t>
            </a:r>
            <a:r>
              <a:rPr lang="it-IT" dirty="0" smtClean="0"/>
              <a:t> turistica della destinazione stessa e la pianificazione strategica unitaria delle attività dei diversi soggetti coinvolti.</a:t>
            </a:r>
          </a:p>
          <a:p>
            <a:pPr marL="0" indent="0">
              <a:buNone/>
            </a:pPr>
            <a:endParaRPr lang="it-IT" dirty="0"/>
          </a:p>
        </p:txBody>
      </p:sp>
    </p:spTree>
    <p:extLst>
      <p:ext uri="{BB962C8B-B14F-4D97-AF65-F5344CB8AC3E}">
        <p14:creationId xmlns:p14="http://schemas.microsoft.com/office/powerpoint/2010/main" val="1110354632"/>
      </p:ext>
    </p:extLst>
  </p:cSld>
  <p:clrMapOvr>
    <a:masterClrMapping/>
  </p:clrMapOvr>
</p:sld>
</file>

<file path=ppt/theme/theme1.xml><?xml version="1.0" encoding="utf-8"?>
<a:theme xmlns:a="http://schemas.openxmlformats.org/drawingml/2006/main" name="Berlino">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xmlns=""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otalTime>96</TotalTime>
  <Words>989</Words>
  <Application>Microsoft Office PowerPoint</Application>
  <PresentationFormat>Personalizzato</PresentationFormat>
  <Paragraphs>79</Paragraphs>
  <Slides>19</Slides>
  <Notes>0</Notes>
  <HiddenSlides>0</HiddenSlides>
  <MMClips>0</MMClips>
  <ScaleCrop>false</ScaleCrop>
  <HeadingPairs>
    <vt:vector size="4" baseType="variant">
      <vt:variant>
        <vt:lpstr>Tema</vt:lpstr>
      </vt:variant>
      <vt:variant>
        <vt:i4>1</vt:i4>
      </vt:variant>
      <vt:variant>
        <vt:lpstr>Titoli diapositive</vt:lpstr>
      </vt:variant>
      <vt:variant>
        <vt:i4>19</vt:i4>
      </vt:variant>
    </vt:vector>
  </HeadingPairs>
  <TitlesOfParts>
    <vt:vector size="20" baseType="lpstr">
      <vt:lpstr>Berlino</vt:lpstr>
      <vt:lpstr>L’IMPORTANZA DELLA MEMORIA…</vt:lpstr>
      <vt:lpstr>Il gruppo</vt:lpstr>
      <vt:lpstr>Analisi: L’intervista a PINO VALENTE</vt:lpstr>
      <vt:lpstr>Analisi: I CIMITERI</vt:lpstr>
      <vt:lpstr>Analisi: IL PERCORSO “ Panorami della pace”</vt:lpstr>
      <vt:lpstr>Analisi: LA BATTAGLIA DI CASSINO</vt:lpstr>
      <vt:lpstr>Analisi:ITINERARIO DELLA MEMORIA</vt:lpstr>
      <vt:lpstr>Analisi: ITINERARIO DELLA MEMORIA</vt:lpstr>
      <vt:lpstr>Analisi: ITINERARIO DELLA MEMORIA </vt:lpstr>
      <vt:lpstr>Analisi: ITINERARIO DELLA MEMORIA </vt:lpstr>
      <vt:lpstr>Analisi: ITINERARIO DELLA MEMORIA </vt:lpstr>
      <vt:lpstr>Analisi: ITINERARIO DELLA MEMORIA </vt:lpstr>
      <vt:lpstr>Analisi: ITINERARIO DELLA MEMORIA </vt:lpstr>
      <vt:lpstr>Analisi: ITINERARIO DELLA MEMORIA </vt:lpstr>
      <vt:lpstr>Analisi: SACRARIO MILITARE GERMANICO</vt:lpstr>
      <vt:lpstr>Benchmarking </vt:lpstr>
      <vt:lpstr>Progettazione :TARGET</vt:lpstr>
      <vt:lpstr>Progettazione : Sito web </vt:lpstr>
      <vt:lpstr>CHE COSA ABBIAMO APPRESO?</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L’IMPORTANZA DELLA MEMORIA…</dc:title>
  <dc:creator>Giorgia Palmieri</dc:creator>
  <cp:lastModifiedBy>Renato Di Gregorio</cp:lastModifiedBy>
  <cp:revision>11</cp:revision>
  <dcterms:created xsi:type="dcterms:W3CDTF">2024-01-22T08:57:26Z</dcterms:created>
  <dcterms:modified xsi:type="dcterms:W3CDTF">2024-01-30T18:57:08Z</dcterms:modified>
</cp:coreProperties>
</file>