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24" r:id="rId1"/>
  </p:sldMasterIdLst>
  <p:sldIdLst>
    <p:sldId id="316" r:id="rId2"/>
    <p:sldId id="315" r:id="rId3"/>
    <p:sldId id="344" r:id="rId4"/>
    <p:sldId id="335" r:id="rId5"/>
    <p:sldId id="336" r:id="rId6"/>
    <p:sldId id="340" r:id="rId7"/>
    <p:sldId id="341" r:id="rId8"/>
    <p:sldId id="342" r:id="rId9"/>
    <p:sldId id="323" r:id="rId10"/>
    <p:sldId id="321" r:id="rId11"/>
    <p:sldId id="320" r:id="rId12"/>
    <p:sldId id="324" r:id="rId13"/>
    <p:sldId id="331" r:id="rId14"/>
    <p:sldId id="332" r:id="rId15"/>
    <p:sldId id="330" r:id="rId16"/>
    <p:sldId id="261" r:id="rId17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2302"/>
    <a:srgbClr val="FF9900"/>
    <a:srgbClr val="66CCFF"/>
    <a:srgbClr val="FF7C80"/>
    <a:srgbClr val="80FC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9172" autoAdjust="0"/>
  </p:normalViewPr>
  <p:slideViewPr>
    <p:cSldViewPr snapToGrid="0" snapToObjects="1">
      <p:cViewPr varScale="1">
        <p:scale>
          <a:sx n="65" d="100"/>
          <a:sy n="65" d="100"/>
        </p:scale>
        <p:origin x="-3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pPr/>
              <a:t>21/02/2024</a:t>
            </a:fld>
            <a:endParaRPr lang="it-IT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pPr/>
              <a:t>21/02/2024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pPr/>
              <a:t>21/02/2024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pPr/>
              <a:t>21/02/2024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pPr/>
              <a:t>21/02/2024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pPr/>
              <a:t>21/02/2024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pPr/>
              <a:t>21/02/2024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pPr/>
              <a:t>21/02/2024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pPr/>
              <a:t>21/02/2024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pPr/>
              <a:t>21/02/2024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pPr/>
              <a:t>21/02/2024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96CA06C6-FA45-0445-98F8-81B3131F8761}" type="datetimeFigureOut">
              <a:rPr lang="it-IT" smtClean="0"/>
              <a:pPr/>
              <a:t>21/02/2024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8C43CCE-3B82-C348-8884-B25DAFA6CC3F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ransition spd="slow">
    <p:cover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hyperlink" Target="http://www.associazioneterradeicammini.it/" TargetMode="External"/><Relationship Id="rId7" Type="http://schemas.openxmlformats.org/officeDocument/2006/relationships/image" Target="../media/image5.jpg"/><Relationship Id="rId2" Type="http://schemas.openxmlformats.org/officeDocument/2006/relationships/hyperlink" Target="http://www.associazioneseraf.it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2.png"/><Relationship Id="rId4" Type="http://schemas.openxmlformats.org/officeDocument/2006/relationships/image" Target="../media/image3.jpg"/><Relationship Id="rId9" Type="http://schemas.openxmlformats.org/officeDocument/2006/relationships/hyperlink" Target="http://www.impresainsieme.com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hyperlink" Target="http://www.impresainsieme.com/" TargetMode="External"/><Relationship Id="rId7" Type="http://schemas.openxmlformats.org/officeDocument/2006/relationships/hyperlink" Target="http://www.associazioneterradeicammini.it/" TargetMode="External"/><Relationship Id="rId2" Type="http://schemas.openxmlformats.org/officeDocument/2006/relationships/hyperlink" Target="mailto:renatodigregorio@impresainsieme.com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associazioneseraf.it/" TargetMode="Externa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Logo Ser.A.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6438" y="4855618"/>
            <a:ext cx="1184885" cy="1138724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669" y="4855618"/>
            <a:ext cx="1219241" cy="1138724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3" name="Immagine 12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162" y="717240"/>
            <a:ext cx="1306195" cy="1310640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073" y="4819284"/>
            <a:ext cx="1141485" cy="1175058"/>
          </a:xfrm>
          <a:prstGeom prst="rect">
            <a:avLst/>
          </a:prstGeom>
          <a:ln w="28575">
            <a:solidFill>
              <a:schemeClr val="tx2"/>
            </a:solidFill>
          </a:ln>
        </p:spPr>
      </p:pic>
      <p:pic>
        <p:nvPicPr>
          <p:cNvPr id="8" name="Immagine 7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851" y="686658"/>
            <a:ext cx="3636079" cy="1341222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1087821" y="2652025"/>
            <a:ext cx="6858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i="1" dirty="0"/>
              <a:t>Responsabilità sociale e </a:t>
            </a:r>
            <a:endParaRPr lang="it-IT" sz="2400" b="1" i="1" dirty="0" smtClean="0"/>
          </a:p>
          <a:p>
            <a:pPr algn="ctr"/>
            <a:r>
              <a:rPr lang="it-IT" sz="2400" b="1" i="1" dirty="0" smtClean="0"/>
              <a:t>nuove </a:t>
            </a:r>
            <a:r>
              <a:rPr lang="it-IT" sz="2400" b="1" i="1" dirty="0"/>
              <a:t>competenze di </a:t>
            </a:r>
            <a:r>
              <a:rPr lang="it-IT" sz="2400" b="1" i="1" dirty="0" smtClean="0"/>
              <a:t>sistema          </a:t>
            </a:r>
          </a:p>
          <a:p>
            <a:pPr algn="ctr"/>
            <a:r>
              <a:rPr lang="it-IT" sz="2400" b="1" i="1" dirty="0" smtClean="0"/>
              <a:t>nei </a:t>
            </a:r>
            <a:r>
              <a:rPr lang="it-IT" sz="2400" b="1" i="1" dirty="0"/>
              <a:t>territori a Destinazione Turistica</a:t>
            </a:r>
          </a:p>
        </p:txBody>
      </p:sp>
      <p:pic>
        <p:nvPicPr>
          <p:cNvPr id="16" name="Immagine 15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821" y="4855618"/>
            <a:ext cx="1135118" cy="1102390"/>
          </a:xfrm>
          <a:prstGeom prst="rect">
            <a:avLst/>
          </a:prstGeom>
          <a:ln w="28575">
            <a:solidFill>
              <a:schemeClr val="tx2"/>
            </a:solidFill>
          </a:ln>
        </p:spPr>
      </p:pic>
      <p:sp>
        <p:nvSpPr>
          <p:cNvPr id="3" name="CasellaDiTesto 2"/>
          <p:cNvSpPr txBox="1"/>
          <p:nvPr/>
        </p:nvSpPr>
        <p:spPr>
          <a:xfrm>
            <a:off x="2396359" y="4240924"/>
            <a:ext cx="3941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in collabora</a:t>
            </a:r>
            <a:r>
              <a:rPr lang="it-IT" b="1" i="1" dirty="0" smtClean="0"/>
              <a:t>z</a:t>
            </a:r>
            <a:r>
              <a:rPr lang="it-IT" i="1" dirty="0" smtClean="0"/>
              <a:t>ione con …. </a:t>
            </a:r>
            <a:endParaRPr lang="it-IT" i="1" dirty="0"/>
          </a:p>
        </p:txBody>
      </p:sp>
    </p:spTree>
    <p:extLst>
      <p:ext uri="{BB962C8B-B14F-4D97-AF65-F5344CB8AC3E}">
        <p14:creationId xmlns:p14="http://schemas.microsoft.com/office/powerpoint/2010/main" val="386522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2832787" y="580278"/>
            <a:ext cx="5957107" cy="1107996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Associazione di Comuni della provincia di Frosinone </a:t>
            </a:r>
            <a:r>
              <a:rPr lang="it-IT" sz="1600" dirty="0"/>
              <a:t> </a:t>
            </a:r>
            <a:r>
              <a:rPr lang="it-IT" sz="1600" b="1" dirty="0"/>
              <a:t>SER.A.F </a:t>
            </a:r>
            <a:r>
              <a:rPr lang="it-IT" sz="1600" dirty="0" smtClean="0"/>
              <a:t> </a:t>
            </a:r>
            <a:r>
              <a:rPr lang="it-IT" sz="1600" dirty="0"/>
              <a:t>costituita nel 2004 e comprendente Comuni che vanno da Acuto a San Vittore  del  </a:t>
            </a:r>
            <a:r>
              <a:rPr lang="it-IT" sz="1600" dirty="0" smtClean="0"/>
              <a:t>Lazio:</a:t>
            </a:r>
          </a:p>
          <a:p>
            <a:r>
              <a:rPr lang="it-IT" sz="1600" dirty="0" smtClean="0">
                <a:hlinkClick r:id="rId2"/>
              </a:rPr>
              <a:t>www.associazioneseraf.it</a:t>
            </a:r>
            <a:r>
              <a:rPr lang="it-IT" sz="1600" dirty="0" smtClean="0"/>
              <a:t> </a:t>
            </a:r>
            <a:endParaRPr lang="it-IT" sz="16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3006208" y="1998522"/>
            <a:ext cx="5386866" cy="110799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Associazione  di Comuni </a:t>
            </a:r>
            <a:r>
              <a:rPr lang="it-IT" sz="1600" b="1" dirty="0" smtClean="0"/>
              <a:t>Terra </a:t>
            </a:r>
            <a:r>
              <a:rPr lang="it-IT" sz="1600" b="1" dirty="0"/>
              <a:t>dei </a:t>
            </a:r>
            <a:r>
              <a:rPr lang="it-IT" sz="1600" b="1" dirty="0" smtClean="0"/>
              <a:t>Cammini </a:t>
            </a:r>
            <a:r>
              <a:rPr lang="it-IT" sz="1600" dirty="0" smtClean="0"/>
              <a:t>di Comuni della provincia di Frosinone , </a:t>
            </a:r>
            <a:r>
              <a:rPr lang="it-IT" sz="1600" dirty="0"/>
              <a:t>interessati alla gestione dei Cammini </a:t>
            </a:r>
            <a:r>
              <a:rPr lang="it-IT" sz="1600" dirty="0" smtClean="0"/>
              <a:t>costituita nel 2014 </a:t>
            </a:r>
          </a:p>
          <a:p>
            <a:r>
              <a:rPr lang="it-IT" sz="1600" dirty="0" smtClean="0">
                <a:hlinkClick r:id="rId3"/>
              </a:rPr>
              <a:t>www.associazioneterradeicammini.it</a:t>
            </a:r>
            <a:r>
              <a:rPr lang="it-IT" sz="1600" dirty="0" smtClean="0"/>
              <a:t> </a:t>
            </a:r>
            <a:endParaRPr lang="it-IT" sz="1600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936" y="2065284"/>
            <a:ext cx="1043374" cy="974472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pic>
        <p:nvPicPr>
          <p:cNvPr id="7" name="Picture 2" descr="Logo Ser.A.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7936" y="646893"/>
            <a:ext cx="1014281" cy="974766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</p:pic>
      <p:sp>
        <p:nvSpPr>
          <p:cNvPr id="12" name="CasellaDiTesto 11"/>
          <p:cNvSpPr txBox="1"/>
          <p:nvPr/>
        </p:nvSpPr>
        <p:spPr>
          <a:xfrm>
            <a:off x="3006208" y="3360771"/>
            <a:ext cx="5386866" cy="83099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b="1" dirty="0" smtClean="0"/>
              <a:t>DMO Associazione  Terra dei Cammini</a:t>
            </a:r>
            <a:r>
              <a:rPr lang="it-IT" sz="1600" dirty="0" smtClean="0"/>
              <a:t>, associazione di scopo,  pubblico-privato per la gestione del Turismo, costituita a gennaio 2023  </a:t>
            </a:r>
            <a:endParaRPr lang="it-IT" sz="1600" dirty="0"/>
          </a:p>
        </p:txBody>
      </p:sp>
      <p:pic>
        <p:nvPicPr>
          <p:cNvPr id="8" name="Immagine 7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537" y="3314605"/>
            <a:ext cx="1014521" cy="923330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936" y="4464998"/>
            <a:ext cx="879211" cy="90507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11" name="CasellaDiTesto 10"/>
          <p:cNvSpPr txBox="1"/>
          <p:nvPr/>
        </p:nvSpPr>
        <p:spPr>
          <a:xfrm>
            <a:off x="3006208" y="5580993"/>
            <a:ext cx="5386866" cy="83099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b="1" dirty="0" smtClean="0"/>
              <a:t>Istituto di Ricerca sulla </a:t>
            </a:r>
            <a:r>
              <a:rPr lang="it-IT" sz="1600" b="1" dirty="0"/>
              <a:t>Formazione Intervento</a:t>
            </a:r>
            <a:r>
              <a:rPr lang="it-IT" sz="1600" dirty="0"/>
              <a:t>, www.formaz </a:t>
            </a:r>
            <a:r>
              <a:rPr lang="it-IT" sz="1600" dirty="0" smtClean="0"/>
              <a:t>ioneintervento.it  , costituita nel 1999</a:t>
            </a:r>
          </a:p>
          <a:p>
            <a:r>
              <a:rPr lang="it-IT" sz="1600" dirty="0" smtClean="0"/>
              <a:t>  </a:t>
            </a:r>
            <a:endParaRPr lang="it-IT" sz="1600" dirty="0"/>
          </a:p>
        </p:txBody>
      </p:sp>
      <p:sp>
        <p:nvSpPr>
          <p:cNvPr id="4" name="CasellaDiTesto 3"/>
          <p:cNvSpPr txBox="1"/>
          <p:nvPr/>
        </p:nvSpPr>
        <p:spPr>
          <a:xfrm rot="16200000">
            <a:off x="-840988" y="2340253"/>
            <a:ext cx="35107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 smtClean="0"/>
              <a:t>Chi </a:t>
            </a:r>
            <a:r>
              <a:rPr lang="it-IT" sz="4000" dirty="0" smtClean="0"/>
              <a:t>siamo</a:t>
            </a:r>
            <a:endParaRPr lang="it-IT" sz="4000" dirty="0"/>
          </a:p>
        </p:txBody>
      </p:sp>
      <p:pic>
        <p:nvPicPr>
          <p:cNvPr id="13" name="Immagine 12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300" y="5580993"/>
            <a:ext cx="917848" cy="881162"/>
          </a:xfrm>
          <a:prstGeom prst="rect">
            <a:avLst/>
          </a:prstGeom>
          <a:ln w="28575">
            <a:solidFill>
              <a:schemeClr val="tx2"/>
            </a:solidFill>
          </a:ln>
        </p:spPr>
      </p:pic>
      <p:sp>
        <p:nvSpPr>
          <p:cNvPr id="14" name="CasellaDiTesto 13"/>
          <p:cNvSpPr txBox="1"/>
          <p:nvPr/>
        </p:nvSpPr>
        <p:spPr>
          <a:xfrm>
            <a:off x="2957394" y="4470846"/>
            <a:ext cx="5484493" cy="83099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b="1" dirty="0" smtClean="0"/>
              <a:t>Impresa Insieme S.R.L  società di consulenza  che opera in </a:t>
            </a:r>
            <a:r>
              <a:rPr lang="it-IT" sz="1600" b="1" dirty="0" smtClean="0"/>
              <a:t>Italia costituita nel 1996 </a:t>
            </a:r>
            <a:r>
              <a:rPr lang="it-IT" sz="1600" dirty="0" smtClean="0"/>
              <a:t>, Segreteria delle prime due </a:t>
            </a:r>
            <a:r>
              <a:rPr lang="it-IT" sz="1600" dirty="0" smtClean="0">
                <a:hlinkClick r:id="rId9"/>
              </a:rPr>
              <a:t>www.impresainsieme.com</a:t>
            </a:r>
            <a:r>
              <a:rPr lang="it-IT" sz="1600" dirty="0" smtClean="0"/>
              <a:t>  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3620030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756745" y="656696"/>
            <a:ext cx="756744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5118100" algn="l"/>
              </a:tabLst>
            </a:pPr>
            <a:r>
              <a:rPr lang="it-IT" sz="2400" b="1" i="1" dirty="0" smtClean="0">
                <a:solidFill>
                  <a:srgbClr val="FF0000"/>
                </a:solidFill>
              </a:rPr>
              <a:t>Le Finalità dell’incontro</a:t>
            </a:r>
          </a:p>
          <a:p>
            <a:pPr algn="ctr"/>
            <a:endParaRPr lang="it-IT" sz="2400" b="1" i="1" dirty="0" smtClean="0"/>
          </a:p>
          <a:p>
            <a:pPr marL="457200" indent="-457200">
              <a:buFont typeface="+mj-lt"/>
              <a:buAutoNum type="arabicPeriod"/>
            </a:pPr>
            <a:r>
              <a:rPr lang="it-IT" sz="2400" b="1" i="1" dirty="0"/>
              <a:t>Condividere la finalità dell’intervento formativo che Vi proponiamo  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2400" b="1" i="1" dirty="0"/>
              <a:t>I</a:t>
            </a:r>
            <a:r>
              <a:rPr lang="it-IT" sz="2400" b="1" i="1" dirty="0"/>
              <a:t>nformarVi di come cambia il contesto territoriale dopo la nascita delle DMO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2400" b="1" i="1" dirty="0"/>
              <a:t>Quali sono le attrattività che la DMO Terra dei Cammini ETS conta di valorizzare per la promozione Turistica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2400" b="1" i="1" dirty="0"/>
              <a:t>chiederVi se volete </a:t>
            </a:r>
            <a:r>
              <a:rPr lang="it-IT" sz="2400" b="1" i="1" dirty="0" err="1"/>
              <a:t>impegnarVi</a:t>
            </a:r>
            <a:r>
              <a:rPr lang="it-IT" sz="2400" b="1" i="1" dirty="0"/>
              <a:t> per cambiare la cultura di questo territorio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2400" b="1" i="1" dirty="0" err="1"/>
              <a:t>illustrarVi</a:t>
            </a:r>
            <a:r>
              <a:rPr lang="it-IT" sz="2400" b="1" i="1" dirty="0"/>
              <a:t> il programma di formazione-intervento che vorremmo seguire </a:t>
            </a:r>
            <a:r>
              <a:rPr lang="it-IT" sz="2400" b="1" i="1" dirty="0" smtClean="0"/>
              <a:t>     </a:t>
            </a:r>
          </a:p>
          <a:p>
            <a:r>
              <a:rPr lang="it-IT" sz="2400" b="1" i="1" dirty="0" smtClean="0">
                <a:solidFill>
                  <a:srgbClr val="FF0000"/>
                </a:solidFill>
              </a:rPr>
              <a:t>                                    adesso </a:t>
            </a:r>
            <a:r>
              <a:rPr lang="it-IT" sz="2400" b="1" i="1" dirty="0">
                <a:solidFill>
                  <a:srgbClr val="FF0000"/>
                </a:solidFill>
              </a:rPr>
              <a:t>alcune informazioni……..</a:t>
            </a:r>
          </a:p>
          <a:p>
            <a:r>
              <a:rPr lang="it-IT" sz="2400" b="1" i="1" dirty="0" smtClean="0"/>
              <a:t>                            </a:t>
            </a:r>
          </a:p>
          <a:p>
            <a:pPr marL="457200" indent="-457200">
              <a:buFont typeface="Arial" pitchFamily="34" charset="0"/>
              <a:buChar char="•"/>
            </a:pPr>
            <a:endParaRPr lang="it-IT" sz="2400" b="1" i="1" dirty="0" smtClean="0"/>
          </a:p>
          <a:p>
            <a:pPr marL="457200" indent="-457200" algn="ctr">
              <a:buAutoNum type="arabicPeriod"/>
            </a:pPr>
            <a:endParaRPr lang="it-IT" sz="2400" b="1" i="1" dirty="0"/>
          </a:p>
        </p:txBody>
      </p:sp>
    </p:spTree>
    <p:extLst>
      <p:ext uri="{BB962C8B-B14F-4D97-AF65-F5344CB8AC3E}">
        <p14:creationId xmlns:p14="http://schemas.microsoft.com/office/powerpoint/2010/main" val="85859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378372" y="617594"/>
            <a:ext cx="797735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b="1" dirty="0" smtClean="0">
                <a:solidFill>
                  <a:srgbClr val="FF0000"/>
                </a:solidFill>
              </a:rPr>
              <a:t>   </a:t>
            </a:r>
            <a:r>
              <a:rPr lang="it-IT" sz="2800" b="1" dirty="0" smtClean="0">
                <a:solidFill>
                  <a:schemeClr val="accent5">
                    <a:lumMod val="75000"/>
                  </a:schemeClr>
                </a:solidFill>
              </a:rPr>
              <a:t>Le DMO sul Territorio </a:t>
            </a:r>
            <a:endParaRPr lang="it-IT" sz="24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just"/>
            <a:endParaRPr lang="it-IT" sz="2400" b="1" cap="all" dirty="0"/>
          </a:p>
          <a:p>
            <a:pPr marL="342900" indent="-342900" algn="just" fontAlgn="base">
              <a:buFont typeface="Arial" pitchFamily="34" charset="0"/>
              <a:buChar char="•"/>
            </a:pPr>
            <a:r>
              <a:rPr lang="it-IT" sz="2400" dirty="0" smtClean="0"/>
              <a:t>Alta Ciociaria a Nord</a:t>
            </a:r>
          </a:p>
          <a:p>
            <a:pPr marL="342900" indent="-342900" algn="just" fontAlgn="base">
              <a:buFont typeface="Arial" pitchFamily="34" charset="0"/>
              <a:buChar char="•"/>
            </a:pPr>
            <a:r>
              <a:rPr lang="it-IT" sz="2400" dirty="0" smtClean="0"/>
              <a:t>Stay Ciociaria al Centro</a:t>
            </a:r>
          </a:p>
          <a:p>
            <a:pPr marL="342900" indent="-342900" algn="just" fontAlgn="base">
              <a:buFont typeface="Arial" pitchFamily="34" charset="0"/>
              <a:buChar char="•"/>
            </a:pPr>
            <a:r>
              <a:rPr lang="it-IT" sz="2400" dirty="0" smtClean="0"/>
              <a:t>Valle di Comino ad Est</a:t>
            </a:r>
          </a:p>
          <a:p>
            <a:pPr marL="342900" indent="-342900" algn="just" fontAlgn="base">
              <a:buFont typeface="Arial" pitchFamily="34" charset="0"/>
              <a:buChar char="•"/>
            </a:pPr>
            <a:r>
              <a:rPr lang="it-IT" sz="2400" dirty="0" smtClean="0"/>
              <a:t>In </a:t>
            </a:r>
            <a:r>
              <a:rPr lang="it-IT" sz="2400" dirty="0" err="1" smtClean="0"/>
              <a:t>LazioSud</a:t>
            </a:r>
            <a:r>
              <a:rPr lang="it-IT" sz="2400" dirty="0" smtClean="0"/>
              <a:t> ad Est</a:t>
            </a:r>
          </a:p>
          <a:p>
            <a:pPr marL="342900" indent="-342900" algn="just" fontAlgn="base">
              <a:buFont typeface="Arial" pitchFamily="34" charset="0"/>
              <a:buChar char="•"/>
            </a:pPr>
            <a:r>
              <a:rPr lang="it-IT" sz="2400" dirty="0" smtClean="0"/>
              <a:t>Terra dei Cammini al centro </a:t>
            </a:r>
            <a:endParaRPr lang="it-IT" sz="2400" dirty="0"/>
          </a:p>
          <a:p>
            <a:pPr algn="just"/>
            <a:endParaRPr lang="it-IT" sz="2400" b="1" dirty="0"/>
          </a:p>
        </p:txBody>
      </p:sp>
      <p:sp>
        <p:nvSpPr>
          <p:cNvPr id="2" name="Ovale 1"/>
          <p:cNvSpPr/>
          <p:nvPr/>
        </p:nvSpPr>
        <p:spPr>
          <a:xfrm>
            <a:off x="4367048" y="1088148"/>
            <a:ext cx="1970690" cy="1784526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Ovale 3"/>
          <p:cNvSpPr/>
          <p:nvPr/>
        </p:nvSpPr>
        <p:spPr>
          <a:xfrm>
            <a:off x="4753302" y="2424868"/>
            <a:ext cx="1970690" cy="1784526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Ovale 5"/>
          <p:cNvSpPr/>
          <p:nvPr/>
        </p:nvSpPr>
        <p:spPr>
          <a:xfrm>
            <a:off x="5352393" y="3664582"/>
            <a:ext cx="1970690" cy="178452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Ovale 6"/>
          <p:cNvSpPr/>
          <p:nvPr/>
        </p:nvSpPr>
        <p:spPr>
          <a:xfrm>
            <a:off x="7047184" y="2634353"/>
            <a:ext cx="1970690" cy="2462445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Ovale 7"/>
          <p:cNvSpPr/>
          <p:nvPr/>
        </p:nvSpPr>
        <p:spPr>
          <a:xfrm>
            <a:off x="2664372" y="4339658"/>
            <a:ext cx="3074275" cy="17845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933584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sp>
        <p:nvSpPr>
          <p:cNvPr id="2" name="Rettangolo 1"/>
          <p:cNvSpPr/>
          <p:nvPr/>
        </p:nvSpPr>
        <p:spPr>
          <a:xfrm>
            <a:off x="653835" y="1282655"/>
            <a:ext cx="305851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 smtClean="0">
                <a:solidFill>
                  <a:schemeClr val="accent5">
                    <a:lumMod val="75000"/>
                  </a:schemeClr>
                </a:solidFill>
              </a:rPr>
              <a:t>La </a:t>
            </a:r>
            <a:r>
              <a:rPr lang="it-IT" sz="2800" b="1" dirty="0" smtClean="0">
                <a:solidFill>
                  <a:schemeClr val="accent5">
                    <a:lumMod val="75000"/>
                  </a:schemeClr>
                </a:solidFill>
              </a:rPr>
              <a:t>Destinazione </a:t>
            </a:r>
            <a:r>
              <a:rPr lang="it-IT" sz="2800" b="1" dirty="0" smtClean="0">
                <a:solidFill>
                  <a:schemeClr val="accent5">
                    <a:lumMod val="75000"/>
                  </a:schemeClr>
                </a:solidFill>
              </a:rPr>
              <a:t>Turistica</a:t>
            </a:r>
          </a:p>
          <a:p>
            <a:r>
              <a:rPr lang="it-IT" sz="2800" b="1" dirty="0" smtClean="0">
                <a:solidFill>
                  <a:schemeClr val="accent5">
                    <a:lumMod val="75000"/>
                  </a:schemeClr>
                </a:solidFill>
              </a:rPr>
              <a:t>DMO Terra dei </a:t>
            </a:r>
            <a:r>
              <a:rPr lang="it-IT" sz="2800" b="1" dirty="0" smtClean="0">
                <a:solidFill>
                  <a:schemeClr val="accent5">
                    <a:lumMod val="75000"/>
                  </a:schemeClr>
                </a:solidFill>
              </a:rPr>
              <a:t>Cammini E.T.S.</a:t>
            </a:r>
            <a:endParaRPr lang="it-IT" sz="2800" b="1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it-IT" dirty="0" smtClean="0">
              <a:solidFill>
                <a:schemeClr val="tx2"/>
              </a:solidFill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387" y="1043732"/>
            <a:ext cx="5141956" cy="5578022"/>
          </a:xfrm>
          <a:prstGeom prst="rect">
            <a:avLst/>
          </a:prstGeom>
        </p:spPr>
      </p:pic>
      <p:sp>
        <p:nvSpPr>
          <p:cNvPr id="4" name="Ovale 3"/>
          <p:cNvSpPr/>
          <p:nvPr/>
        </p:nvSpPr>
        <p:spPr>
          <a:xfrm>
            <a:off x="3701142" y="3149600"/>
            <a:ext cx="4310743" cy="30841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711199" y="1735224"/>
            <a:ext cx="319253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dirty="0" smtClean="0"/>
          </a:p>
          <a:p>
            <a:r>
              <a:rPr lang="it-IT" sz="2400" i="1" dirty="0" smtClean="0"/>
              <a:t>.</a:t>
            </a:r>
            <a:endParaRPr lang="it-IT" sz="2400" i="1" dirty="0"/>
          </a:p>
        </p:txBody>
      </p:sp>
      <p:pic>
        <p:nvPicPr>
          <p:cNvPr id="7" name="Immagin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228" y="3511804"/>
            <a:ext cx="1497724" cy="1450427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127692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1401656" y="392184"/>
            <a:ext cx="72220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b="1" dirty="0" smtClean="0">
                <a:solidFill>
                  <a:srgbClr val="FF0000"/>
                </a:solidFill>
              </a:rPr>
              <a:t>I partner  della DMO Terra dei Cammini </a:t>
            </a:r>
          </a:p>
          <a:p>
            <a:pPr algn="just"/>
            <a:endParaRPr lang="it-IT" sz="2400" b="1" dirty="0"/>
          </a:p>
        </p:txBody>
      </p:sp>
      <p:sp>
        <p:nvSpPr>
          <p:cNvPr id="4" name="Rettangolo 3"/>
          <p:cNvSpPr/>
          <p:nvPr/>
        </p:nvSpPr>
        <p:spPr>
          <a:xfrm>
            <a:off x="662153" y="5318724"/>
            <a:ext cx="78354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https://www.associazioneterradeicammini.it/dmo-terra-dei-cammini.htm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442" y="1223181"/>
            <a:ext cx="3455275" cy="3947673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3" name="CasellaDiTesto 2"/>
          <p:cNvSpPr txBox="1"/>
          <p:nvPr/>
        </p:nvSpPr>
        <p:spPr>
          <a:xfrm>
            <a:off x="662153" y="1261610"/>
            <a:ext cx="323193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       Partner pubblici </a:t>
            </a:r>
          </a:p>
          <a:p>
            <a:endParaRPr lang="it-IT" b="1" dirty="0" smtClean="0"/>
          </a:p>
          <a:p>
            <a:r>
              <a:rPr lang="it-IT" dirty="0" smtClean="0"/>
              <a:t>Comuni </a:t>
            </a:r>
            <a:r>
              <a:rPr lang="it-IT" dirty="0"/>
              <a:t>di </a:t>
            </a:r>
            <a:r>
              <a:rPr lang="it-IT" dirty="0" smtClean="0"/>
              <a:t>: Piedimonte </a:t>
            </a:r>
            <a:r>
              <a:rPr lang="it-IT" dirty="0"/>
              <a:t>San </a:t>
            </a:r>
            <a:r>
              <a:rPr lang="it-IT" dirty="0" smtClean="0"/>
              <a:t>Germano, </a:t>
            </a:r>
            <a:r>
              <a:rPr lang="it-IT" dirty="0"/>
              <a:t>Aquino, Castrocielo, Villa Santa Lucia, Sant’Elia Fiumerapido</a:t>
            </a:r>
            <a:r>
              <a:rPr lang="it-IT" dirty="0" smtClean="0"/>
              <a:t>, </a:t>
            </a:r>
            <a:r>
              <a:rPr lang="it-IT" dirty="0"/>
              <a:t>Vallerotonda, S. Vittore del Lazio, Terelle, Roccasecca, Colle San Magno e </a:t>
            </a:r>
            <a:r>
              <a:rPr lang="it-IT" dirty="0" smtClean="0"/>
              <a:t>Pignataro; le  Scuole </a:t>
            </a:r>
            <a:r>
              <a:rPr lang="it-IT" dirty="0"/>
              <a:t>ISS </a:t>
            </a:r>
            <a:r>
              <a:rPr lang="it-IT" dirty="0" smtClean="0"/>
              <a:t>Carducci e </a:t>
            </a:r>
            <a:r>
              <a:rPr lang="it-IT" dirty="0"/>
              <a:t>l'I.I.S Medaglia d'Oro Città di </a:t>
            </a:r>
            <a:r>
              <a:rPr lang="it-IT" dirty="0" smtClean="0"/>
              <a:t>Cassino;  </a:t>
            </a:r>
            <a:r>
              <a:rPr lang="it-IT" dirty="0"/>
              <a:t>la Comunità Montana XV di Valle del </a:t>
            </a:r>
            <a:r>
              <a:rPr lang="it-IT" dirty="0" smtClean="0"/>
              <a:t>Liri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2309152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1401656" y="392184"/>
            <a:ext cx="72220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b="1" dirty="0" smtClean="0">
                <a:solidFill>
                  <a:srgbClr val="FF0000"/>
                </a:solidFill>
              </a:rPr>
              <a:t>I Partner  della DMO Terra dei Cammini </a:t>
            </a:r>
          </a:p>
          <a:p>
            <a:pPr algn="just"/>
            <a:endParaRPr lang="it-IT" sz="2400" b="1" dirty="0"/>
          </a:p>
        </p:txBody>
      </p:sp>
      <p:sp>
        <p:nvSpPr>
          <p:cNvPr id="4" name="Rettangolo 3"/>
          <p:cNvSpPr/>
          <p:nvPr/>
        </p:nvSpPr>
        <p:spPr>
          <a:xfrm>
            <a:off x="890752" y="5465624"/>
            <a:ext cx="78354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https://www.associazioneterradeicammini.it/dmo-terra-dei-cammini.htm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724" y="1232417"/>
            <a:ext cx="3455275" cy="3947673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6" name="CasellaDiTesto 5"/>
          <p:cNvSpPr txBox="1"/>
          <p:nvPr/>
        </p:nvSpPr>
        <p:spPr>
          <a:xfrm>
            <a:off x="4808483" y="1223181"/>
            <a:ext cx="405173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             I Partner privati </a:t>
            </a:r>
          </a:p>
          <a:p>
            <a:endParaRPr lang="it-IT" dirty="0"/>
          </a:p>
          <a:p>
            <a:r>
              <a:rPr lang="it-IT" dirty="0" err="1" smtClean="0"/>
              <a:t>TeleUniverso</a:t>
            </a:r>
            <a:r>
              <a:rPr lang="it-IT" dirty="0" smtClean="0"/>
              <a:t> </a:t>
            </a:r>
            <a:r>
              <a:rPr lang="it-IT" dirty="0"/>
              <a:t>S.r.l.., Impresa Insieme S.r.l., Associazione storico-culturale “I Corvi di Giano”, ARS </a:t>
            </a:r>
            <a:r>
              <a:rPr lang="it-IT" dirty="0" err="1" smtClean="0"/>
              <a:t>S.r.l.s</a:t>
            </a:r>
            <a:r>
              <a:rPr lang="it-IT" dirty="0" smtClean="0"/>
              <a:t>., Associazione </a:t>
            </a:r>
            <a:r>
              <a:rPr lang="it-IT" dirty="0"/>
              <a:t>LINEA GUSTAV </a:t>
            </a:r>
            <a:r>
              <a:rPr lang="it-IT" dirty="0" smtClean="0"/>
              <a:t>-, </a:t>
            </a:r>
            <a:r>
              <a:rPr lang="it-IT" dirty="0"/>
              <a:t>PROLOCO </a:t>
            </a:r>
            <a:r>
              <a:rPr lang="it-IT" dirty="0" smtClean="0"/>
              <a:t>di: Castrocielo</a:t>
            </a:r>
            <a:r>
              <a:rPr lang="it-IT" dirty="0"/>
              <a:t> </a:t>
            </a:r>
            <a:r>
              <a:rPr lang="it-IT" dirty="0" smtClean="0"/>
              <a:t>e Piedimonte </a:t>
            </a:r>
            <a:r>
              <a:rPr lang="it-IT" dirty="0"/>
              <a:t>S. Germano, </a:t>
            </a:r>
            <a:r>
              <a:rPr lang="it-IT" dirty="0" smtClean="0"/>
              <a:t>la </a:t>
            </a:r>
            <a:r>
              <a:rPr lang="it-IT" dirty="0" err="1"/>
              <a:t>Eko</a:t>
            </a:r>
            <a:r>
              <a:rPr lang="it-IT" dirty="0"/>
              <a:t> Orchestra, Associazione “Media </a:t>
            </a:r>
            <a:r>
              <a:rPr lang="it-IT" dirty="0" err="1"/>
              <a:t>Aetas</a:t>
            </a:r>
            <a:r>
              <a:rPr lang="it-IT" dirty="0"/>
              <a:t> – </a:t>
            </a:r>
            <a:r>
              <a:rPr lang="it-IT" dirty="0" err="1"/>
              <a:t>Sancti</a:t>
            </a:r>
            <a:r>
              <a:rPr lang="it-IT" dirty="0"/>
              <a:t> </a:t>
            </a:r>
            <a:r>
              <a:rPr lang="it-IT" dirty="0" err="1"/>
              <a:t>Victoris</a:t>
            </a:r>
            <a:r>
              <a:rPr lang="it-IT" dirty="0" smtClean="0"/>
              <a:t>”, </a:t>
            </a:r>
            <a:r>
              <a:rPr lang="it-IT" dirty="0"/>
              <a:t>APS Ti Accompagno, ALACLAM, ASD A.CI.LA.M, Studio di Architettura </a:t>
            </a:r>
            <a:r>
              <a:rPr lang="it-IT" dirty="0" err="1"/>
              <a:t>Murro</a:t>
            </a:r>
            <a:r>
              <a:rPr lang="it-IT" dirty="0"/>
              <a:t>, NET SMART </a:t>
            </a:r>
            <a:r>
              <a:rPr lang="it-IT" dirty="0" err="1"/>
              <a:t>Srl</a:t>
            </a:r>
            <a:r>
              <a:rPr lang="it-I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3148181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sp>
        <p:nvSpPr>
          <p:cNvPr id="2" name="Rettangolo 1"/>
          <p:cNvSpPr/>
          <p:nvPr/>
        </p:nvSpPr>
        <p:spPr>
          <a:xfrm>
            <a:off x="853088" y="633881"/>
            <a:ext cx="7445829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800" b="1" dirty="0" smtClean="0">
                <a:solidFill>
                  <a:schemeClr val="accent5">
                    <a:lumMod val="75000"/>
                  </a:schemeClr>
                </a:solidFill>
              </a:rPr>
              <a:t>La </a:t>
            </a:r>
            <a:r>
              <a:rPr lang="it-IT" sz="2800" b="1" dirty="0" smtClean="0">
                <a:solidFill>
                  <a:schemeClr val="accent5">
                    <a:lumMod val="75000"/>
                  </a:schemeClr>
                </a:solidFill>
              </a:rPr>
              <a:t>Destinazione Turistica DMO.</a:t>
            </a:r>
            <a:endParaRPr lang="it-IT" sz="2800" b="1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it-IT" dirty="0" smtClean="0">
              <a:solidFill>
                <a:schemeClr val="tx2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1244723" y="1718896"/>
            <a:ext cx="6431832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dirty="0" smtClean="0"/>
          </a:p>
          <a:p>
            <a:pPr algn="just"/>
            <a:r>
              <a:rPr lang="it-IT" sz="2800" i="1" dirty="0" smtClean="0"/>
              <a:t>Una </a:t>
            </a:r>
            <a:r>
              <a:rPr lang="it-IT" sz="2800" i="1" dirty="0"/>
              <a:t>destinazione turistica è un </a:t>
            </a:r>
            <a:r>
              <a:rPr lang="it-IT" sz="2800" b="1" i="1" dirty="0"/>
              <a:t>ambito territoriale </a:t>
            </a:r>
            <a:r>
              <a:rPr lang="it-IT" sz="2800" i="1" dirty="0"/>
              <a:t>nel quale ha sede un complesso di </a:t>
            </a:r>
            <a:r>
              <a:rPr lang="it-IT" sz="2800" i="1" dirty="0" smtClean="0"/>
              <a:t> </a:t>
            </a:r>
            <a:r>
              <a:rPr lang="it-IT" sz="2800" b="1" i="1" dirty="0" smtClean="0"/>
              <a:t>attrattive </a:t>
            </a:r>
            <a:r>
              <a:rPr lang="it-IT" sz="2800" i="1" dirty="0"/>
              <a:t>che possono soddisfare i bisogni e gli interessi di </a:t>
            </a:r>
            <a:r>
              <a:rPr lang="it-IT" sz="2800" b="1" i="1" dirty="0"/>
              <a:t>un determinato segmento</a:t>
            </a:r>
            <a:r>
              <a:rPr lang="it-IT" sz="2800" i="1" dirty="0"/>
              <a:t> </a:t>
            </a:r>
            <a:r>
              <a:rPr lang="it-IT" sz="2800" i="1" dirty="0" smtClean="0"/>
              <a:t> di </a:t>
            </a:r>
            <a:r>
              <a:rPr lang="it-IT" sz="2800" i="1" dirty="0"/>
              <a:t>domanda turistica</a:t>
            </a:r>
            <a:r>
              <a:rPr lang="it-IT" sz="2800" i="1" dirty="0" smtClean="0"/>
              <a:t>.</a:t>
            </a:r>
          </a:p>
          <a:p>
            <a:pPr algn="just"/>
            <a:endParaRPr lang="it-IT" sz="2800" i="1" dirty="0" smtClean="0"/>
          </a:p>
          <a:p>
            <a:pPr algn="just"/>
            <a:r>
              <a:rPr lang="it-IT" sz="2800" b="1" i="1" dirty="0" smtClean="0"/>
              <a:t>Quali le nostre?</a:t>
            </a:r>
            <a:endParaRPr lang="it-IT" sz="2800" b="1" i="1" dirty="0"/>
          </a:p>
        </p:txBody>
      </p:sp>
    </p:spTree>
    <p:extLst>
      <p:ext uri="{BB962C8B-B14F-4D97-AF65-F5344CB8AC3E}">
        <p14:creationId xmlns:p14="http://schemas.microsoft.com/office/powerpoint/2010/main" val="843298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9144000" y="4673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214211" y="526942"/>
            <a:ext cx="7488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800" b="1" dirty="0" smtClean="0">
                <a:solidFill>
                  <a:srgbClr val="FF0000"/>
                </a:solidFill>
              </a:rPr>
              <a:t>          Attrattiva 1  =  Archeologia  </a:t>
            </a:r>
            <a:endParaRPr lang="it-IT" sz="2800" b="1" dirty="0">
              <a:solidFill>
                <a:srgbClr val="FF0000"/>
              </a:solidFill>
            </a:endParaRPr>
          </a:p>
        </p:txBody>
      </p:sp>
      <p:grpSp>
        <p:nvGrpSpPr>
          <p:cNvPr id="8" name="Gruppo 7"/>
          <p:cNvGrpSpPr/>
          <p:nvPr/>
        </p:nvGrpSpPr>
        <p:grpSpPr>
          <a:xfrm>
            <a:off x="408092" y="1402039"/>
            <a:ext cx="8316330" cy="2041241"/>
            <a:chOff x="386236" y="865094"/>
            <a:chExt cx="8316330" cy="2041241"/>
          </a:xfrm>
        </p:grpSpPr>
        <p:pic>
          <p:nvPicPr>
            <p:cNvPr id="5" name="Picture 2" descr="https://www.associazioneterradeicammini.it/foto/grandi/anfiteatroromanocassino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86236" y="1270000"/>
              <a:ext cx="3291094" cy="1636335"/>
            </a:xfrm>
            <a:prstGeom prst="rect">
              <a:avLst/>
            </a:prstGeom>
            <a:noFill/>
          </p:spPr>
        </p:pic>
        <p:pic>
          <p:nvPicPr>
            <p:cNvPr id="6" name="Picture 4" descr="https://www.associazioneterradeicammini.it/foto/grandi/scavicastrocielo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471523" y="1451116"/>
              <a:ext cx="3231043" cy="1406143"/>
            </a:xfrm>
            <a:prstGeom prst="rect">
              <a:avLst/>
            </a:prstGeom>
            <a:noFill/>
          </p:spPr>
        </p:pic>
        <p:pic>
          <p:nvPicPr>
            <p:cNvPr id="7" name="Picture 6" descr="Slid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517900" y="865094"/>
              <a:ext cx="2721655" cy="2041241"/>
            </a:xfrm>
            <a:prstGeom prst="rect">
              <a:avLst/>
            </a:prstGeom>
            <a:noFill/>
          </p:spPr>
        </p:pic>
      </p:grpSp>
      <p:sp>
        <p:nvSpPr>
          <p:cNvPr id="9" name="CasellaDiTesto 8"/>
          <p:cNvSpPr txBox="1"/>
          <p:nvPr/>
        </p:nvSpPr>
        <p:spPr>
          <a:xfrm>
            <a:off x="408092" y="3888770"/>
            <a:ext cx="83600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dirty="0" smtClean="0"/>
              <a:t>Il patrimonio lasciato dalle persone che hanno vissuto sul Territorio da migliaia di anni: dai popoli Italici, ai castelli medievali, passando per i romani, è strumento di riconoscimento identitario, favorisce la cultura storica e alimenta il turismo culturale. 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91731675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9144000" y="4673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748010" y="496752"/>
            <a:ext cx="7488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800" b="1" dirty="0" smtClean="0">
                <a:solidFill>
                  <a:srgbClr val="FF0000"/>
                </a:solidFill>
              </a:rPr>
              <a:t>Attrattiva 2 = La Memoria  </a:t>
            </a:r>
            <a:endParaRPr lang="it-IT" sz="2800" b="1" dirty="0">
              <a:solidFill>
                <a:srgbClr val="FF0000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44" y="1389555"/>
            <a:ext cx="8312485" cy="2374996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472964" y="3888770"/>
            <a:ext cx="83600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dirty="0" smtClean="0"/>
              <a:t>Il Gran percorso della Memoria, i cimiteri di Guerra e l’</a:t>
            </a:r>
            <a:r>
              <a:rPr lang="it-IT" sz="2400" dirty="0" err="1" smtClean="0"/>
              <a:t>Historiale</a:t>
            </a:r>
            <a:r>
              <a:rPr lang="it-IT" sz="2400" dirty="0" smtClean="0"/>
              <a:t> conservano la memoria delle battaglie di Montecassino combattute lungo la Linea Gustav tra i Tedeschi e i soldati di 22 Paesi diretti a Roma per  liberarla dai nazifascisti.   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40284786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9144000" y="4673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748010" y="496752"/>
            <a:ext cx="7488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800" b="1" dirty="0" smtClean="0">
                <a:solidFill>
                  <a:srgbClr val="FF0000"/>
                </a:solidFill>
              </a:rPr>
              <a:t>    Attrattiva 3 = i Cammini</a:t>
            </a:r>
          </a:p>
        </p:txBody>
      </p:sp>
      <p:grpSp>
        <p:nvGrpSpPr>
          <p:cNvPr id="5" name="Gruppo 4"/>
          <p:cNvGrpSpPr/>
          <p:nvPr/>
        </p:nvGrpSpPr>
        <p:grpSpPr>
          <a:xfrm>
            <a:off x="730808" y="1426437"/>
            <a:ext cx="7916661" cy="2299156"/>
            <a:chOff x="730808" y="1426437"/>
            <a:chExt cx="7916661" cy="2299156"/>
          </a:xfrm>
        </p:grpSpPr>
        <p:pic>
          <p:nvPicPr>
            <p:cNvPr id="6" name="Immagin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0808" y="1426437"/>
              <a:ext cx="3729339" cy="2299156"/>
            </a:xfrm>
            <a:prstGeom prst="rect">
              <a:avLst/>
            </a:prstGeom>
          </p:spPr>
        </p:pic>
        <p:pic>
          <p:nvPicPr>
            <p:cNvPr id="7" name="Immagin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41834" y="1426437"/>
              <a:ext cx="4105635" cy="2299156"/>
            </a:xfrm>
            <a:prstGeom prst="rect">
              <a:avLst/>
            </a:prstGeom>
          </p:spPr>
        </p:pic>
      </p:grpSp>
      <p:sp>
        <p:nvSpPr>
          <p:cNvPr id="2" name="Rettangolo 1"/>
          <p:cNvSpPr/>
          <p:nvPr/>
        </p:nvSpPr>
        <p:spPr>
          <a:xfrm>
            <a:off x="4433981" y="3244334"/>
            <a:ext cx="276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z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529997" y="4073436"/>
            <a:ext cx="83600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dirty="0" smtClean="0"/>
              <a:t>Il Cammino di San Benedetto costruito da Simone </a:t>
            </a:r>
            <a:r>
              <a:rPr lang="it-IT" sz="2400" dirty="0" err="1" smtClean="0"/>
              <a:t>Frignani</a:t>
            </a:r>
            <a:r>
              <a:rPr lang="it-IT" sz="2400" dirty="0" smtClean="0"/>
              <a:t> </a:t>
            </a:r>
          </a:p>
          <a:p>
            <a:pPr algn="just"/>
            <a:r>
              <a:rPr lang="it-IT" sz="2400" dirty="0" smtClean="0"/>
              <a:t>La Via Francigena Verso Sud, sia pedonabile che ciclabile </a:t>
            </a:r>
          </a:p>
          <a:p>
            <a:pPr algn="just"/>
            <a:r>
              <a:rPr lang="it-IT" sz="2400" dirty="0" smtClean="0"/>
              <a:t>Il Cammino lungo la linea Gustav</a:t>
            </a:r>
          </a:p>
          <a:p>
            <a:pPr algn="just"/>
            <a:r>
              <a:rPr lang="it-IT" sz="2400" dirty="0" smtClean="0"/>
              <a:t>I Cammini lungo i fiumi e sui monti</a:t>
            </a:r>
          </a:p>
        </p:txBody>
      </p:sp>
    </p:spTree>
    <p:extLst>
      <p:ext uri="{BB962C8B-B14F-4D97-AF65-F5344CB8AC3E}">
        <p14:creationId xmlns:p14="http://schemas.microsoft.com/office/powerpoint/2010/main" val="29126058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9144000" y="4673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344654" y="617781"/>
            <a:ext cx="7488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800" b="1" dirty="0" smtClean="0">
                <a:solidFill>
                  <a:srgbClr val="FF0000"/>
                </a:solidFill>
              </a:rPr>
              <a:t>Attrattiva 4 = i Santi e Madonne </a:t>
            </a:r>
          </a:p>
        </p:txBody>
      </p:sp>
      <p:sp>
        <p:nvSpPr>
          <p:cNvPr id="2" name="Rettangolo 1"/>
          <p:cNvSpPr/>
          <p:nvPr/>
        </p:nvSpPr>
        <p:spPr>
          <a:xfrm>
            <a:off x="4433981" y="3244334"/>
            <a:ext cx="276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z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472966" y="4673600"/>
            <a:ext cx="836004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it-IT" sz="2000" b="1" dirty="0" smtClean="0"/>
          </a:p>
          <a:p>
            <a:pPr algn="just"/>
            <a:r>
              <a:rPr lang="it-IT" sz="2400" dirty="0" smtClean="0"/>
              <a:t>San Benedetto, San Tommaso D’Aquino, Madonna del Canneto, Le Madonne di Castrocielo-Colle San Magno, Filippo Neri </a:t>
            </a:r>
          </a:p>
          <a:p>
            <a:pPr algn="just"/>
            <a:endParaRPr lang="it-IT" sz="2000" b="1" dirty="0" smtClean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323" y="1141001"/>
            <a:ext cx="6893315" cy="3607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15915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9144000" y="4673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344654" y="617781"/>
            <a:ext cx="7488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800" b="1" dirty="0" smtClean="0">
                <a:solidFill>
                  <a:srgbClr val="FF0000"/>
                </a:solidFill>
              </a:rPr>
              <a:t>Attrattiva 5 =  l’enogastronomia ciociara </a:t>
            </a:r>
          </a:p>
        </p:txBody>
      </p:sp>
      <p:sp>
        <p:nvSpPr>
          <p:cNvPr id="2" name="Rettangolo 1"/>
          <p:cNvSpPr/>
          <p:nvPr/>
        </p:nvSpPr>
        <p:spPr>
          <a:xfrm>
            <a:off x="4433981" y="3244334"/>
            <a:ext cx="276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z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971356" y="4697935"/>
            <a:ext cx="75774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dirty="0" smtClean="0"/>
              <a:t>Genuinità dei prodotti ciociari e cucina tradizionale</a:t>
            </a:r>
          </a:p>
          <a:p>
            <a:pPr algn="just"/>
            <a:r>
              <a:rPr lang="it-IT" dirty="0" smtClean="0"/>
              <a:t>(https</a:t>
            </a:r>
            <a:r>
              <a:rPr lang="it-IT" dirty="0"/>
              <a:t>://</a:t>
            </a:r>
            <a:r>
              <a:rPr lang="it-IT" dirty="0" smtClean="0"/>
              <a:t>provincia.fr.it/contenuti/270679/eccellenze-enogastronomiche-ciociaria) </a:t>
            </a:r>
          </a:p>
          <a:p>
            <a:pPr algn="just"/>
            <a:endParaRPr lang="it-IT" sz="2000" b="1" dirty="0" smtClean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886" y="1439752"/>
            <a:ext cx="5610225" cy="309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33066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9144000" y="4673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344654" y="617781"/>
            <a:ext cx="7488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800" b="1" dirty="0" smtClean="0">
                <a:solidFill>
                  <a:srgbClr val="FF0000"/>
                </a:solidFill>
              </a:rPr>
              <a:t>           Attrattiva 6 = L’UNICAS 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835571" y="4525362"/>
            <a:ext cx="769357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dirty="0" smtClean="0"/>
              <a:t>Tanti studenti da diverse parti del Mondo che vanno accolti e che diventano promoter del Territorio se ne conoscono le attrattività e le valutano positivamente </a:t>
            </a:r>
          </a:p>
          <a:p>
            <a:pPr algn="just"/>
            <a:endParaRPr lang="it-IT" sz="2000" b="1" dirty="0" smtClean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041" y="1169013"/>
            <a:ext cx="5968938" cy="3342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33066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3323772" y="4746033"/>
            <a:ext cx="400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.</a:t>
            </a:r>
            <a:endParaRPr lang="it-IT" i="1" dirty="0"/>
          </a:p>
        </p:txBody>
      </p:sp>
      <p:sp>
        <p:nvSpPr>
          <p:cNvPr id="2" name="Rettangolo 1"/>
          <p:cNvSpPr/>
          <p:nvPr/>
        </p:nvSpPr>
        <p:spPr>
          <a:xfrm>
            <a:off x="711199" y="517803"/>
            <a:ext cx="744582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>
                <a:solidFill>
                  <a:srgbClr val="FF0000"/>
                </a:solidFill>
              </a:rPr>
              <a:t>          Il programma  da </a:t>
            </a:r>
            <a:r>
              <a:rPr lang="it-IT" sz="2400" b="1" dirty="0">
                <a:solidFill>
                  <a:srgbClr val="FF0000"/>
                </a:solidFill>
              </a:rPr>
              <a:t>F</a:t>
            </a:r>
            <a:r>
              <a:rPr lang="it-IT" sz="2400" b="1" dirty="0" smtClean="0">
                <a:solidFill>
                  <a:srgbClr val="FF0000"/>
                </a:solidFill>
              </a:rPr>
              <a:t>ebbraio ed Aprile 2024</a:t>
            </a:r>
            <a:endParaRPr lang="it-IT" sz="1600" dirty="0" smtClean="0"/>
          </a:p>
          <a:p>
            <a:pPr algn="just"/>
            <a:endParaRPr lang="it-IT" sz="2000" dirty="0" smtClean="0"/>
          </a:p>
          <a:p>
            <a:pPr algn="just"/>
            <a:endParaRPr lang="it-IT" sz="2000" dirty="0"/>
          </a:p>
          <a:p>
            <a:pPr algn="just"/>
            <a:endParaRPr lang="it-IT" sz="2000" dirty="0" smtClean="0"/>
          </a:p>
          <a:p>
            <a:pPr algn="just"/>
            <a:endParaRPr lang="it-IT" sz="2000" dirty="0" smtClean="0"/>
          </a:p>
          <a:p>
            <a:pPr algn="just"/>
            <a:r>
              <a:rPr lang="it-IT" sz="2000" dirty="0" smtClean="0"/>
              <a:t>  </a:t>
            </a:r>
          </a:p>
          <a:p>
            <a:pPr algn="just"/>
            <a:endParaRPr lang="it-IT" sz="2000" dirty="0" smtClean="0"/>
          </a:p>
          <a:p>
            <a:pPr algn="just"/>
            <a:endParaRPr lang="it-IT" sz="2000" dirty="0" smtClean="0"/>
          </a:p>
          <a:p>
            <a:pPr algn="just"/>
            <a:endParaRPr lang="it-IT" sz="2000" dirty="0"/>
          </a:p>
          <a:p>
            <a:pPr algn="just"/>
            <a:endParaRPr lang="it-IT" sz="2000" dirty="0" smtClean="0"/>
          </a:p>
          <a:p>
            <a:pPr algn="just"/>
            <a:endParaRPr lang="it-IT" sz="2000" dirty="0"/>
          </a:p>
        </p:txBody>
      </p:sp>
      <p:grpSp>
        <p:nvGrpSpPr>
          <p:cNvPr id="7" name="Gruppo 6"/>
          <p:cNvGrpSpPr/>
          <p:nvPr/>
        </p:nvGrpSpPr>
        <p:grpSpPr>
          <a:xfrm>
            <a:off x="711199" y="1449645"/>
            <a:ext cx="7802179" cy="4603531"/>
            <a:chOff x="0" y="0"/>
            <a:chExt cx="6196159" cy="2518433"/>
          </a:xfrm>
        </p:grpSpPr>
        <p:sp>
          <p:nvSpPr>
            <p:cNvPr id="8" name="Rettangolo arrotondato 7"/>
            <p:cNvSpPr/>
            <p:nvPr/>
          </p:nvSpPr>
          <p:spPr>
            <a:xfrm>
              <a:off x="1255594" y="968991"/>
              <a:ext cx="1038823" cy="510598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indent="228600">
                <a:spcAft>
                  <a:spcPts val="0"/>
                </a:spcAft>
              </a:pPr>
              <a:r>
                <a:rPr lang="it-IT" sz="1100" b="1" kern="1200">
                  <a:solidFill>
                    <a:srgbClr val="FFFFFF"/>
                  </a:solidFill>
                  <a:effectLst/>
                  <a:ea typeface="Times New Roman"/>
                  <a:cs typeface="Times New Roman"/>
                </a:rPr>
                <a:t>        Analisi </a:t>
              </a:r>
              <a:endParaRPr lang="it-IT" sz="1200">
                <a:effectLst/>
                <a:latin typeface="Times New Roman"/>
                <a:ea typeface="Times New Roman"/>
              </a:endParaRPr>
            </a:p>
            <a:p>
              <a:pPr indent="228600">
                <a:spcAft>
                  <a:spcPts val="0"/>
                </a:spcAft>
              </a:pPr>
              <a:r>
                <a:rPr lang="it-IT" sz="1400" b="1" kern="1200">
                  <a:solidFill>
                    <a:srgbClr val="FFFFFF"/>
                  </a:solidFill>
                  <a:effectLst/>
                  <a:ea typeface="Times New Roman"/>
                  <a:cs typeface="Times New Roman"/>
                </a:rPr>
                <a:t>12/3</a:t>
              </a:r>
              <a:r>
                <a:rPr lang="it-IT" sz="1600" b="1" kern="1200">
                  <a:solidFill>
                    <a:srgbClr val="FFFFFF"/>
                  </a:solidFill>
                  <a:effectLst/>
                  <a:ea typeface="Times New Roman"/>
                  <a:cs typeface="Times New Roman"/>
                </a:rPr>
                <a:t> </a:t>
              </a:r>
              <a:endParaRPr lang="it-IT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9" name="Rettangolo arrotondato 8"/>
            <p:cNvSpPr/>
            <p:nvPr/>
          </p:nvSpPr>
          <p:spPr>
            <a:xfrm>
              <a:off x="2483893" y="682388"/>
              <a:ext cx="1132205" cy="532263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indent="228600">
                <a:spcAft>
                  <a:spcPts val="0"/>
                </a:spcAft>
              </a:pPr>
              <a:r>
                <a:rPr lang="it-IT" sz="1100" b="1" kern="1200">
                  <a:solidFill>
                    <a:srgbClr val="FFFFFF"/>
                  </a:solidFill>
                  <a:effectLst/>
                  <a:ea typeface="Times New Roman"/>
                  <a:cs typeface="Times New Roman"/>
                </a:rPr>
                <a:t>Benchmarking</a:t>
              </a:r>
              <a:endParaRPr lang="it-IT" sz="1200">
                <a:effectLst/>
                <a:latin typeface="Times New Roman"/>
                <a:ea typeface="Times New Roman"/>
              </a:endParaRPr>
            </a:p>
            <a:p>
              <a:pPr indent="228600">
                <a:spcAft>
                  <a:spcPts val="0"/>
                </a:spcAft>
              </a:pPr>
              <a:r>
                <a:rPr lang="it-IT" sz="1400" b="1" kern="1200">
                  <a:solidFill>
                    <a:srgbClr val="FFFFFF"/>
                  </a:solidFill>
                  <a:effectLst/>
                  <a:ea typeface="Times New Roman"/>
                  <a:cs typeface="Times New Roman"/>
                </a:rPr>
                <a:t>18/3</a:t>
              </a:r>
              <a:endParaRPr lang="it-IT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0" name="Rettangolo arrotondato 9"/>
            <p:cNvSpPr/>
            <p:nvPr/>
          </p:nvSpPr>
          <p:spPr>
            <a:xfrm>
              <a:off x="3698543" y="382138"/>
              <a:ext cx="1132800" cy="526373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indent="228600">
                <a:spcAft>
                  <a:spcPts val="0"/>
                </a:spcAft>
              </a:pPr>
              <a:r>
                <a:rPr lang="it-IT" sz="1100" b="1" kern="1200">
                  <a:solidFill>
                    <a:srgbClr val="FFFFFF"/>
                  </a:solidFill>
                  <a:effectLst/>
                  <a:ea typeface="Times New Roman"/>
                  <a:cs typeface="Times New Roman"/>
                </a:rPr>
                <a:t>Progettazione</a:t>
              </a:r>
              <a:endParaRPr lang="it-IT" sz="1200">
                <a:effectLst/>
                <a:latin typeface="Times New Roman"/>
                <a:ea typeface="Times New Roman"/>
              </a:endParaRPr>
            </a:p>
            <a:p>
              <a:pPr indent="228600">
                <a:spcAft>
                  <a:spcPts val="0"/>
                </a:spcAft>
              </a:pPr>
              <a:r>
                <a:rPr lang="it-IT" sz="1400" b="1" kern="1200">
                  <a:solidFill>
                    <a:srgbClr val="FFFFFF"/>
                  </a:solidFill>
                  <a:effectLst/>
                  <a:ea typeface="Times New Roman"/>
                  <a:cs typeface="Times New Roman"/>
                </a:rPr>
                <a:t>26/3</a:t>
              </a:r>
              <a:endParaRPr lang="it-IT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2" name="Rettangolo arrotondato 11"/>
            <p:cNvSpPr/>
            <p:nvPr/>
          </p:nvSpPr>
          <p:spPr>
            <a:xfrm>
              <a:off x="5063319" y="136478"/>
              <a:ext cx="1132840" cy="526415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indent="228600">
                <a:spcAft>
                  <a:spcPts val="0"/>
                </a:spcAft>
              </a:pPr>
              <a:r>
                <a:rPr lang="it-IT" sz="1100" b="1" kern="1200">
                  <a:solidFill>
                    <a:srgbClr val="FFFFFF"/>
                  </a:solidFill>
                  <a:effectLst/>
                  <a:ea typeface="Times New Roman"/>
                  <a:cs typeface="Times New Roman"/>
                </a:rPr>
                <a:t>Presentazione</a:t>
              </a:r>
              <a:endParaRPr lang="it-IT" sz="1200">
                <a:effectLst/>
                <a:latin typeface="Times New Roman"/>
                <a:ea typeface="Times New Roman"/>
              </a:endParaRPr>
            </a:p>
            <a:p>
              <a:pPr indent="228600">
                <a:spcAft>
                  <a:spcPts val="0"/>
                </a:spcAft>
              </a:pPr>
              <a:r>
                <a:rPr lang="it-IT" sz="1400" b="1" kern="1200">
                  <a:solidFill>
                    <a:srgbClr val="FFFFFF"/>
                  </a:solidFill>
                  <a:effectLst/>
                  <a:ea typeface="Times New Roman"/>
                  <a:cs typeface="Times New Roman"/>
                </a:rPr>
                <a:t>      8/4</a:t>
              </a:r>
              <a:endParaRPr lang="it-IT" sz="1200"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13" name="Connettore 2 12"/>
            <p:cNvCxnSpPr/>
            <p:nvPr/>
          </p:nvCxnSpPr>
          <p:spPr>
            <a:xfrm flipV="1">
              <a:off x="395755" y="2197290"/>
              <a:ext cx="5595612" cy="79372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4" name="Connettore 2 13"/>
            <p:cNvCxnSpPr/>
            <p:nvPr/>
          </p:nvCxnSpPr>
          <p:spPr>
            <a:xfrm flipV="1">
              <a:off x="395785" y="846162"/>
              <a:ext cx="5069661" cy="143879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5" name="Rettangolo arrotondato 14"/>
            <p:cNvSpPr/>
            <p:nvPr/>
          </p:nvSpPr>
          <p:spPr>
            <a:xfrm>
              <a:off x="3848381" y="1924317"/>
              <a:ext cx="1616655" cy="585423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indent="228600" algn="ctr">
                <a:spcAft>
                  <a:spcPts val="0"/>
                </a:spcAft>
              </a:pPr>
              <a:r>
                <a:rPr lang="it-IT" sz="1400" b="1" kern="1200">
                  <a:solidFill>
                    <a:srgbClr val="FFFFFF"/>
                  </a:solidFill>
                  <a:effectLst/>
                  <a:ea typeface="Times New Roman"/>
                  <a:cs typeface="Times New Roman"/>
                </a:rPr>
                <a:t>A</a:t>
              </a:r>
              <a:r>
                <a:rPr lang="it-IT" sz="1200" b="1" kern="1200">
                  <a:solidFill>
                    <a:srgbClr val="FFFFFF"/>
                  </a:solidFill>
                  <a:effectLst/>
                  <a:ea typeface="Times New Roman"/>
                  <a:cs typeface="Times New Roman"/>
                </a:rPr>
                <a:t>pprendimento  individuale</a:t>
              </a:r>
              <a:endParaRPr lang="it-IT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6" name="Rettangolo arrotondato 15"/>
            <p:cNvSpPr/>
            <p:nvPr/>
          </p:nvSpPr>
          <p:spPr>
            <a:xfrm>
              <a:off x="1883391" y="1992060"/>
              <a:ext cx="1639527" cy="526373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indent="228600" algn="ctr">
                <a:spcAft>
                  <a:spcPts val="0"/>
                </a:spcAft>
              </a:pPr>
              <a:r>
                <a:rPr lang="it-IT" sz="1200" b="1" kern="1200">
                  <a:solidFill>
                    <a:srgbClr val="FFFFFF"/>
                  </a:solidFill>
                  <a:effectLst/>
                  <a:ea typeface="Times New Roman"/>
                  <a:cs typeface="Times New Roman"/>
                </a:rPr>
                <a:t>Apprendimento gruppo</a:t>
              </a:r>
              <a:endParaRPr lang="it-IT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7" name="Rettangolo arrotondato 16"/>
            <p:cNvSpPr/>
            <p:nvPr/>
          </p:nvSpPr>
          <p:spPr>
            <a:xfrm>
              <a:off x="109182" y="1337481"/>
              <a:ext cx="1038823" cy="546220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indent="228600">
                <a:spcAft>
                  <a:spcPts val="0"/>
                </a:spcAft>
              </a:pPr>
              <a:r>
                <a:rPr lang="it-IT" sz="1100" b="1" kern="1200">
                  <a:solidFill>
                    <a:srgbClr val="FFFFFF"/>
                  </a:solidFill>
                  <a:effectLst/>
                  <a:ea typeface="Times New Roman"/>
                  <a:cs typeface="Times New Roman"/>
                </a:rPr>
                <a:t>     Scenario</a:t>
              </a:r>
              <a:endParaRPr lang="it-IT" sz="1200">
                <a:effectLst/>
                <a:latin typeface="Times New Roman"/>
                <a:ea typeface="Times New Roman"/>
              </a:endParaRPr>
            </a:p>
            <a:p>
              <a:pPr indent="228600">
                <a:spcAft>
                  <a:spcPts val="0"/>
                </a:spcAft>
              </a:pPr>
              <a:r>
                <a:rPr lang="it-IT" sz="1400" b="1" kern="1200">
                  <a:solidFill>
                    <a:srgbClr val="FFFFFF"/>
                  </a:solidFill>
                  <a:effectLst/>
                  <a:ea typeface="Times New Roman"/>
                  <a:cs typeface="Times New Roman"/>
                </a:rPr>
                <a:t>4/3</a:t>
              </a:r>
              <a:endParaRPr lang="it-IT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8" name="Rettangolo arrotondato 17"/>
            <p:cNvSpPr/>
            <p:nvPr/>
          </p:nvSpPr>
          <p:spPr>
            <a:xfrm>
              <a:off x="0" y="0"/>
              <a:ext cx="1241425" cy="681990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indent="228600">
                <a:spcAft>
                  <a:spcPts val="0"/>
                </a:spcAft>
              </a:pPr>
              <a:r>
                <a:rPr lang="it-IT" sz="1100" b="1" kern="1200">
                  <a:effectLst/>
                  <a:ea typeface="Times New Roman"/>
                  <a:cs typeface="Times New Roman"/>
                </a:rPr>
                <a:t>  Co</a:t>
              </a:r>
              <a:r>
                <a:rPr lang="it-IT" sz="1200" b="1" kern="1200">
                  <a:effectLst/>
                  <a:ea typeface="Times New Roman"/>
                  <a:cs typeface="Times New Roman"/>
                </a:rPr>
                <a:t>ndivisione</a:t>
              </a:r>
              <a:endParaRPr lang="it-IT" sz="1200">
                <a:effectLst/>
                <a:latin typeface="Times New Roman"/>
                <a:ea typeface="Times New Roman"/>
              </a:endParaRPr>
            </a:p>
            <a:p>
              <a:pPr indent="228600">
                <a:spcAft>
                  <a:spcPts val="0"/>
                </a:spcAft>
              </a:pPr>
              <a:r>
                <a:rPr lang="it-IT" sz="1400" b="1" kern="1200">
                  <a:effectLst/>
                  <a:ea typeface="Times New Roman"/>
                  <a:cs typeface="Times New Roman"/>
                </a:rPr>
                <a:t>      </a:t>
              </a:r>
              <a:r>
                <a:rPr lang="it-IT" sz="1600" b="1" kern="1200">
                  <a:effectLst/>
                  <a:ea typeface="Times New Roman"/>
                  <a:cs typeface="Times New Roman"/>
                </a:rPr>
                <a:t>22.2</a:t>
              </a:r>
              <a:endParaRPr lang="it-IT" sz="1200">
                <a:effectLst/>
                <a:latin typeface="Times New Roman"/>
                <a:ea typeface="Times New Roman"/>
              </a:endParaRPr>
            </a:p>
            <a:p>
              <a:pPr indent="228600">
                <a:spcAft>
                  <a:spcPts val="0"/>
                </a:spcAft>
              </a:pPr>
              <a:r>
                <a:rPr lang="it-IT" sz="1100" b="1" kern="1200">
                  <a:solidFill>
                    <a:srgbClr val="FFFFFF"/>
                  </a:solidFill>
                  <a:effectLst/>
                  <a:ea typeface="Times New Roman"/>
                  <a:cs typeface="Times New Roman"/>
                </a:rPr>
                <a:t> </a:t>
              </a:r>
              <a:endParaRPr lang="it-IT" sz="1200">
                <a:effectLst/>
                <a:latin typeface="Times New Roman"/>
                <a:ea typeface="Times New Roman"/>
              </a:endParaRPr>
            </a:p>
            <a:p>
              <a:pPr indent="228600">
                <a:spcAft>
                  <a:spcPts val="0"/>
                </a:spcAft>
              </a:pPr>
              <a:r>
                <a:rPr lang="it-IT" sz="1400">
                  <a:effectLst/>
                  <a:latin typeface="Times New Roman"/>
                  <a:ea typeface="Times New Roman"/>
                </a:rPr>
                <a:t> </a:t>
              </a:r>
              <a:endParaRPr lang="it-IT" sz="1200"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19" name="Connettore 2 18"/>
            <p:cNvCxnSpPr/>
            <p:nvPr/>
          </p:nvCxnSpPr>
          <p:spPr>
            <a:xfrm>
              <a:off x="627797" y="682388"/>
              <a:ext cx="0" cy="53213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pic>
        <p:nvPicPr>
          <p:cNvPr id="20" name="Immagin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284" y="3342985"/>
            <a:ext cx="1113094" cy="138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2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116359" y="578487"/>
            <a:ext cx="89535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dirty="0" smtClean="0">
                <a:latin typeface="+mj-lt"/>
                <a:cs typeface="Agenda-Medium"/>
              </a:rPr>
              <a:t>C o n t a t t i</a:t>
            </a:r>
          </a:p>
          <a:p>
            <a:pPr algn="ctr"/>
            <a:r>
              <a:rPr lang="it-IT" sz="2000" b="1" dirty="0" smtClean="0">
                <a:latin typeface="+mj-lt"/>
                <a:cs typeface="Agenda-Light"/>
              </a:rPr>
              <a:t>+39.335.5464451</a:t>
            </a:r>
          </a:p>
          <a:p>
            <a:pPr algn="ctr"/>
            <a:r>
              <a:rPr lang="it-IT" sz="2000" b="1" smtClean="0">
                <a:latin typeface="+mj-lt"/>
                <a:cs typeface="Agenda-Light"/>
                <a:hlinkClick r:id="rId2"/>
              </a:rPr>
              <a:t>renatodigregorio@impresainsieme.com</a:t>
            </a:r>
            <a:endParaRPr lang="it-IT" sz="2000" b="1" dirty="0" smtClean="0">
              <a:latin typeface="+mj-lt"/>
              <a:cs typeface="Agenda-Light"/>
            </a:endParaRPr>
          </a:p>
          <a:p>
            <a:pPr algn="ctr"/>
            <a:r>
              <a:rPr lang="it-IT" sz="2000" b="1" dirty="0" smtClean="0">
                <a:latin typeface="+mj-lt"/>
                <a:cs typeface="Agenda-Light"/>
                <a:hlinkClick r:id="rId3"/>
              </a:rPr>
              <a:t>www.impresainsieme.com</a:t>
            </a:r>
            <a:endParaRPr lang="it-IT" sz="2000" b="1" dirty="0" smtClean="0">
              <a:latin typeface="+mj-lt"/>
              <a:cs typeface="Agenda-Light"/>
            </a:endParaRPr>
          </a:p>
          <a:p>
            <a:pPr algn="ctr"/>
            <a:endParaRPr lang="it-IT" sz="2000" b="1" dirty="0" smtClean="0">
              <a:latin typeface="+mj-lt"/>
              <a:cs typeface="Agenda-Light"/>
            </a:endParaRPr>
          </a:p>
          <a:p>
            <a:pPr algn="ctr"/>
            <a:endParaRPr lang="it-IT" sz="2000" b="1" dirty="0">
              <a:latin typeface="+mj-lt"/>
              <a:cs typeface="Agenda-Light"/>
            </a:endParaRPr>
          </a:p>
          <a:p>
            <a:pPr algn="ctr"/>
            <a:endParaRPr lang="it-IT" sz="2000" b="1" dirty="0" smtClean="0">
              <a:latin typeface="+mj-lt"/>
              <a:cs typeface="Agenda-Light"/>
            </a:endParaRPr>
          </a:p>
          <a:p>
            <a:pPr algn="ctr"/>
            <a:endParaRPr lang="it-IT" sz="2000" dirty="0">
              <a:latin typeface="+mj-lt"/>
              <a:cs typeface="Agenda-Light"/>
            </a:endParaRPr>
          </a:p>
          <a:p>
            <a:pPr algn="ctr"/>
            <a:endParaRPr lang="it-IT" sz="2000" dirty="0">
              <a:latin typeface="+mj-lt"/>
              <a:cs typeface="Agenda-Light"/>
            </a:endParaRPr>
          </a:p>
          <a:p>
            <a:pPr algn="ctr"/>
            <a:endParaRPr lang="it-IT" sz="3600" dirty="0">
              <a:latin typeface="+mj-lt"/>
              <a:cs typeface="Agenda-Medium"/>
            </a:endParaRPr>
          </a:p>
        </p:txBody>
      </p:sp>
      <p:grpSp>
        <p:nvGrpSpPr>
          <p:cNvPr id="4" name="Gruppo 3"/>
          <p:cNvGrpSpPr/>
          <p:nvPr/>
        </p:nvGrpSpPr>
        <p:grpSpPr>
          <a:xfrm>
            <a:off x="1246478" y="3526384"/>
            <a:ext cx="7456087" cy="2700940"/>
            <a:chOff x="1246478" y="3526384"/>
            <a:chExt cx="7456087" cy="2700940"/>
          </a:xfrm>
        </p:grpSpPr>
        <p:grpSp>
          <p:nvGrpSpPr>
            <p:cNvPr id="3" name="Gruppo 2"/>
            <p:cNvGrpSpPr/>
            <p:nvPr/>
          </p:nvGrpSpPr>
          <p:grpSpPr>
            <a:xfrm>
              <a:off x="1246478" y="3526384"/>
              <a:ext cx="7332097" cy="2050337"/>
              <a:chOff x="1246478" y="3526384"/>
              <a:chExt cx="7332097" cy="2050337"/>
            </a:xfrm>
          </p:grpSpPr>
          <p:pic>
            <p:nvPicPr>
              <p:cNvPr id="2" name="Immagine 1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46478" y="3526384"/>
                <a:ext cx="3236162" cy="2028825"/>
              </a:xfrm>
              <a:prstGeom prst="rect">
                <a:avLst/>
              </a:prstGeom>
              <a:ln>
                <a:solidFill>
                  <a:schemeClr val="tx2"/>
                </a:solidFill>
              </a:ln>
            </p:spPr>
          </p:pic>
          <p:pic>
            <p:nvPicPr>
              <p:cNvPr id="5" name="Immagine 4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59050" y="3547896"/>
                <a:ext cx="3819525" cy="2028825"/>
              </a:xfrm>
              <a:prstGeom prst="rect">
                <a:avLst/>
              </a:prstGeom>
              <a:ln>
                <a:solidFill>
                  <a:srgbClr val="C00000"/>
                </a:solidFill>
              </a:ln>
            </p:spPr>
          </p:pic>
        </p:grpSp>
        <p:sp>
          <p:nvSpPr>
            <p:cNvPr id="7" name="CasellaDiTesto 6"/>
            <p:cNvSpPr txBox="1"/>
            <p:nvPr/>
          </p:nvSpPr>
          <p:spPr>
            <a:xfrm>
              <a:off x="1418896" y="5580993"/>
              <a:ext cx="728366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 smtClean="0">
                  <a:latin typeface="Times New Roman" pitchFamily="18" charset="0"/>
                  <a:cs typeface="Times New Roman" pitchFamily="18" charset="0"/>
                  <a:hlinkClick r:id="rId6"/>
                </a:rPr>
                <a:t>www.associazioneseraf.it</a:t>
              </a:r>
              <a:r>
                <a:rPr lang="it-IT" b="1" dirty="0" smtClean="0">
                  <a:latin typeface="Times New Roman" pitchFamily="18" charset="0"/>
                  <a:cs typeface="Times New Roman" pitchFamily="18" charset="0"/>
                </a:rPr>
                <a:t>                </a:t>
              </a:r>
              <a:r>
                <a:rPr lang="it-IT" b="1" dirty="0" smtClean="0">
                  <a:latin typeface="Times New Roman" pitchFamily="18" charset="0"/>
                  <a:cs typeface="Times New Roman" pitchFamily="18" charset="0"/>
                  <a:hlinkClick r:id="rId7"/>
                </a:rPr>
                <a:t>www.associazioneterradeicammini.it</a:t>
              </a:r>
              <a:endParaRPr lang="it-IT" b="1" dirty="0" smtClean="0">
                <a:latin typeface="Times New Roman" pitchFamily="18" charset="0"/>
                <a:cs typeface="Times New Roman" pitchFamily="18" charset="0"/>
              </a:endParaRPr>
            </a:p>
            <a:p>
              <a:endParaRPr lang="it-IT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9" name="Immagine 8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474" y="1918126"/>
            <a:ext cx="1497269" cy="140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9034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16798</TotalTime>
  <Words>647</Words>
  <Application>Microsoft Office PowerPoint</Application>
  <PresentationFormat>Presentazione su schermo (4:3)</PresentationFormat>
  <Paragraphs>105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17" baseType="lpstr">
      <vt:lpstr>Executive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Renato Di Gregorio</dc:creator>
  <cp:keywords>DG</cp:keywords>
  <cp:lastModifiedBy>Renato Di Gregorio</cp:lastModifiedBy>
  <cp:revision>246</cp:revision>
  <dcterms:created xsi:type="dcterms:W3CDTF">2018-12-26T10:05:03Z</dcterms:created>
  <dcterms:modified xsi:type="dcterms:W3CDTF">2024-02-21T22:47:13Z</dcterms:modified>
</cp:coreProperties>
</file>