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autoCompressPictures="0">
  <p:sldMasterIdLst>
    <p:sldMasterId id="2147483720" r:id="rId4"/>
  </p:sldMasterIdLst>
  <p:notesMasterIdLst>
    <p:notesMasterId r:id="rId17"/>
  </p:notesMasterIdLst>
  <p:handoutMasterIdLst>
    <p:handoutMasterId r:id="rId18"/>
  </p:handoutMasterIdLst>
  <p:sldIdLst>
    <p:sldId id="256" r:id="rId5"/>
    <p:sldId id="328" r:id="rId6"/>
    <p:sldId id="329" r:id="rId7"/>
    <p:sldId id="318" r:id="rId8"/>
    <p:sldId id="322" r:id="rId9"/>
    <p:sldId id="320" r:id="rId10"/>
    <p:sldId id="319" r:id="rId11"/>
    <p:sldId id="321" r:id="rId12"/>
    <p:sldId id="325" r:id="rId13"/>
    <p:sldId id="324" r:id="rId14"/>
    <p:sldId id="317" r:id="rId15"/>
    <p:sldId id="326" r:id="rId16"/>
  </p:sldIdLst>
  <p:sldSz cx="12192000" cy="6858000"/>
  <p:notesSz cx="6858000" cy="9144000"/>
  <p:defaultTextStyle>
    <a:defPPr rtl="0">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ore"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96706"/>
    <a:srgbClr val="04291F"/>
    <a:srgbClr val="D2EB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75" d="100"/>
          <a:sy n="75" d="100"/>
        </p:scale>
        <p:origin x="-96" y="-72"/>
      </p:cViewPr>
      <p:guideLst>
        <p:guide orient="horz" pos="2160"/>
        <p:guide pos="3840"/>
      </p:guideLst>
    </p:cSldViewPr>
  </p:slideViewPr>
  <p:notesTextViewPr>
    <p:cViewPr>
      <p:scale>
        <a:sx n="1" d="1"/>
        <a:sy n="1" d="1"/>
      </p:scale>
      <p:origin x="0" y="0"/>
    </p:cViewPr>
  </p:notesTextViewPr>
  <p:notesViewPr>
    <p:cSldViewPr snapToGrid="0">
      <p:cViewPr varScale="1">
        <p:scale>
          <a:sx n="89" d="100"/>
          <a:sy n="89" d="100"/>
        </p:scale>
        <p:origin x="299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 xmlns:a16="http://schemas.microsoft.com/office/drawing/2014/main" id="{A31E7933-A8DF-4F35-ABD9-38F01AAE0FD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 xmlns:a16="http://schemas.microsoft.com/office/drawing/2014/main" id="{C6ADD7D4-A036-47D1-8641-9484CA5D2DC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045455-771D-4CFA-A4C2-F5A7014DCCB3}" type="datetimeFigureOut">
              <a:rPr lang="it-IT" smtClean="0"/>
              <a:t>25/10/2024</a:t>
            </a:fld>
            <a:endParaRPr lang="it-IT"/>
          </a:p>
        </p:txBody>
      </p:sp>
      <p:sp>
        <p:nvSpPr>
          <p:cNvPr id="4" name="Segnaposto piè di pagina 3">
            <a:extLst>
              <a:ext uri="{FF2B5EF4-FFF2-40B4-BE49-F238E27FC236}">
                <a16:creationId xmlns="" xmlns:a16="http://schemas.microsoft.com/office/drawing/2014/main" id="{8B9361EB-E37E-4A41-9198-D52F4A17C2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 xmlns:a16="http://schemas.microsoft.com/office/drawing/2014/main" id="{DA8D6CB4-9961-4642-A8AC-0F4297EE27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02423A-FE01-46EF-9355-C251B2BB72F4}" type="slidenum">
              <a:rPr lang="it-IT" smtClean="0"/>
              <a:t>‹N›</a:t>
            </a:fld>
            <a:endParaRPr lang="it-IT"/>
          </a:p>
        </p:txBody>
      </p:sp>
    </p:spTree>
    <p:extLst>
      <p:ext uri="{BB962C8B-B14F-4D97-AF65-F5344CB8AC3E}">
        <p14:creationId xmlns:p14="http://schemas.microsoft.com/office/powerpoint/2010/main" val="40817216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noProof="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BBEA71-EDF8-495D-B044-461D22A63BB1}" type="datetimeFigureOut">
              <a:rPr lang="it-IT" noProof="0" smtClean="0"/>
              <a:t>25/10/2024</a:t>
            </a:fld>
            <a:endParaRPr lang="it-IT" noProof="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noProof="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noProof="0"/>
              <a:t>Modifica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noProof="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B97009-0A9A-4EBC-AEE8-DA57ACA0C631}" type="slidenum">
              <a:rPr lang="it-IT" noProof="0" smtClean="0"/>
              <a:t>‹N›</a:t>
            </a:fld>
            <a:endParaRPr lang="it-IT" noProof="0"/>
          </a:p>
        </p:txBody>
      </p:sp>
    </p:spTree>
    <p:extLst>
      <p:ext uri="{BB962C8B-B14F-4D97-AF65-F5344CB8AC3E}">
        <p14:creationId xmlns:p14="http://schemas.microsoft.com/office/powerpoint/2010/main" val="151114464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4036"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21B7430-4E4D-41B9-B724-8AD0EC10A79E}" type="slidenum">
              <a:rPr lang="it-IT" altLang="en-US">
                <a:latin typeface="Times New Roman" pitchFamily="18" charset="0"/>
                <a:cs typeface="Times New Roman" pitchFamily="18" charset="0"/>
              </a:rPr>
              <a:pPr/>
              <a:t>10</a:t>
            </a:fld>
            <a:endParaRPr lang="it-IT" altLang="en-US">
              <a:latin typeface="Times New Roman" pitchFamily="18" charset="0"/>
              <a:cs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Rettangolo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8" name="Rettangolo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ctrTitle"/>
          </p:nvPr>
        </p:nvSpPr>
        <p:spPr>
          <a:xfrm>
            <a:off x="2611808" y="3428998"/>
            <a:ext cx="5518066" cy="2268559"/>
          </a:xfrm>
        </p:spPr>
        <p:txBody>
          <a:bodyPr rtlCol="0" anchor="t">
            <a:normAutofit/>
          </a:bodyPr>
          <a:lstStyle>
            <a:lvl1pPr algn="r">
              <a:defRPr sz="6000"/>
            </a:lvl1pPr>
          </a:lstStyle>
          <a:p>
            <a:pPr rtl="0"/>
            <a:r>
              <a:rPr lang="it-IT" smtClean="0"/>
              <a:t>Fare clic per modificare lo stile del titolo</a:t>
            </a:r>
            <a:endParaRPr lang="it-IT" dirty="0"/>
          </a:p>
        </p:txBody>
      </p:sp>
      <p:sp>
        <p:nvSpPr>
          <p:cNvPr id="3" name="Sottotitolo 2"/>
          <p:cNvSpPr>
            <a:spLocks noGrp="1"/>
          </p:cNvSpPr>
          <p:nvPr>
            <p:ph type="subTitle" idx="1"/>
          </p:nvPr>
        </p:nvSpPr>
        <p:spPr>
          <a:xfrm>
            <a:off x="2772274" y="2268786"/>
            <a:ext cx="5357600" cy="1160213"/>
          </a:xfrm>
        </p:spPr>
        <p:txBody>
          <a:bodyPr tIns="0" rtlCol="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smtClean="0"/>
              <a:t>Fare clic per modificare lo stile del sottotitolo dello schema</a:t>
            </a:r>
            <a:endParaRPr lang="it-IT" dirty="0"/>
          </a:p>
        </p:txBody>
      </p:sp>
      <p:sp>
        <p:nvSpPr>
          <p:cNvPr id="4" name="Segnaposto data 3"/>
          <p:cNvSpPr>
            <a:spLocks noGrp="1"/>
          </p:cNvSpPr>
          <p:nvPr>
            <p:ph type="dt" sz="half" idx="10"/>
          </p:nvPr>
        </p:nvSpPr>
        <p:spPr/>
        <p:txBody>
          <a:bodyPr rtlCol="0"/>
          <a:lstStyle/>
          <a:p>
            <a:pPr rtl="0"/>
            <a:fld id="{764303E3-D878-4116-BA55-BC47199998B0}" type="datetime1">
              <a:rPr lang="it-IT" smtClean="0"/>
              <a:t>25/10/2024</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Ins="45720" rtlCol="0"/>
          <a:lstStyle/>
          <a:p>
            <a:pPr rtl="0"/>
            <a:fld id="{6D22F896-40B5-4ADD-8801-0D06FADFA095}" type="slidenum">
              <a:rPr lang="it-IT" smtClean="0"/>
              <a:t>‹N›</a:t>
            </a:fld>
            <a:endParaRPr lang="it-IT" dirty="0"/>
          </a:p>
        </p:txBody>
      </p:sp>
      <p:sp>
        <p:nvSpPr>
          <p:cNvPr id="13" name="Casella di testo 12"/>
          <p:cNvSpPr txBox="1"/>
          <p:nvPr/>
        </p:nvSpPr>
        <p:spPr>
          <a:xfrm>
            <a:off x="2191282" y="3262852"/>
            <a:ext cx="415636" cy="461665"/>
          </a:xfrm>
          <a:prstGeom prst="rect">
            <a:avLst/>
          </a:prstGeom>
          <a:noFill/>
        </p:spPr>
        <p:txBody>
          <a:bodyPr wrap="square" rtlCol="0">
            <a:spAutoFit/>
          </a:bodyPr>
          <a:lstStyle/>
          <a:p>
            <a:pPr algn="r" rtl="0"/>
            <a:r>
              <a:rPr lang="it-IT" sz="2400">
                <a:solidFill>
                  <a:schemeClr val="accent6"/>
                </a:solidFill>
                <a:latin typeface="Wingdings 3" panose="05040102010807070707" pitchFamily="18" charset="2"/>
              </a:rPr>
              <a:t>z</a:t>
            </a:r>
            <a:endParaRPr lang="it-IT"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45159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9" name="Rettangolo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9" name="Rettangolo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p:txBody>
          <a:bodyPr rtlCol="0"/>
          <a:lstStyle/>
          <a:p>
            <a:pPr rtl="0"/>
            <a:r>
              <a:rPr lang="it-IT" smtClean="0"/>
              <a:t>Fare clic per modificare lo stile del titolo</a:t>
            </a:r>
            <a:endParaRPr lang="it-IT" dirty="0"/>
          </a:p>
        </p:txBody>
      </p:sp>
      <p:sp>
        <p:nvSpPr>
          <p:cNvPr id="3" name="Segnaposto contenuto 2"/>
          <p:cNvSpPr>
            <a:spLocks noGrp="1"/>
          </p:cNvSpPr>
          <p:nvPr>
            <p:ph idx="1"/>
          </p:nvPr>
        </p:nvSpPr>
        <p:spPr/>
        <p:txBody>
          <a:bodyPr rtlCol="0" anchor="ct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data 3"/>
          <p:cNvSpPr>
            <a:spLocks noGrp="1"/>
          </p:cNvSpPr>
          <p:nvPr>
            <p:ph type="dt" sz="half" idx="10"/>
          </p:nvPr>
        </p:nvSpPr>
        <p:spPr/>
        <p:txBody>
          <a:bodyPr rtlCol="0"/>
          <a:lstStyle/>
          <a:p>
            <a:pPr rtl="0"/>
            <a:fld id="{45AA5DCA-ADDE-4990-B7E0-45404BDB5C7B}" type="datetime1">
              <a:rPr lang="it-IT" smtClean="0"/>
              <a:t>25/10/2024</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
        <p:nvSpPr>
          <p:cNvPr id="7" name="Casella di testo 6"/>
          <p:cNvSpPr txBox="1"/>
          <p:nvPr/>
        </p:nvSpPr>
        <p:spPr>
          <a:xfrm>
            <a:off x="2194943" y="641225"/>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88430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4" name="Rettangolo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5" name="Rettangolo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1" name="Casella di testo 10"/>
          <p:cNvSpPr txBox="1"/>
          <p:nvPr/>
        </p:nvSpPr>
        <p:spPr>
          <a:xfrm>
            <a:off x="2191843" y="2962586"/>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2609873" y="3147254"/>
            <a:ext cx="7956560" cy="1424746"/>
          </a:xfrm>
        </p:spPr>
        <p:txBody>
          <a:bodyPr rtlCol="0" anchor="t">
            <a:normAutofit/>
          </a:bodyPr>
          <a:lstStyle>
            <a:lvl1pPr algn="r">
              <a:defRPr sz="3200"/>
            </a:lvl1pPr>
          </a:lstStyle>
          <a:p>
            <a:pPr rtl="0"/>
            <a:r>
              <a:rPr lang="it-IT" smtClean="0"/>
              <a:t>Fare clic per modificare lo stile del titolo</a:t>
            </a:r>
            <a:endParaRPr lang="it-IT" dirty="0"/>
          </a:p>
        </p:txBody>
      </p:sp>
      <p:sp>
        <p:nvSpPr>
          <p:cNvPr id="3" name="Segnaposto testo 2"/>
          <p:cNvSpPr>
            <a:spLocks noGrp="1"/>
          </p:cNvSpPr>
          <p:nvPr>
            <p:ph type="body" idx="1" hasCustomPrompt="1"/>
          </p:nvPr>
        </p:nvSpPr>
        <p:spPr>
          <a:xfrm>
            <a:off x="2773968" y="2268786"/>
            <a:ext cx="7791931" cy="878468"/>
          </a:xfrm>
        </p:spPr>
        <p:txBody>
          <a:bodyPr tIns="0" rtlCol="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it-IT"/>
              <a:t>Modificare gli stili del testo dello schema</a:t>
            </a:r>
            <a:endParaRPr lang="it-IT" dirty="0"/>
          </a:p>
        </p:txBody>
      </p:sp>
      <p:sp>
        <p:nvSpPr>
          <p:cNvPr id="4" name="Segnaposto data 3"/>
          <p:cNvSpPr>
            <a:spLocks noGrp="1"/>
          </p:cNvSpPr>
          <p:nvPr>
            <p:ph type="dt" sz="half" idx="10"/>
          </p:nvPr>
        </p:nvSpPr>
        <p:spPr/>
        <p:txBody>
          <a:bodyPr rtlCol="0"/>
          <a:lstStyle/>
          <a:p>
            <a:pPr rtl="0"/>
            <a:fld id="{A69230BB-C101-446A-BD7E-60CEADEF576F}" type="datetime1">
              <a:rPr lang="it-IT" smtClean="0"/>
              <a:t>25/10/2024</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4248092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6" name="Rettangolo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7" name="Rettangolo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a:xfrm>
            <a:off x="2609873" y="805817"/>
            <a:ext cx="7950984" cy="1081705"/>
          </a:xfrm>
        </p:spPr>
        <p:txBody>
          <a:bodyPr rtlCol="0"/>
          <a:lstStyle/>
          <a:p>
            <a:pPr rtl="0"/>
            <a:r>
              <a:rPr lang="it-IT" smtClean="0"/>
              <a:t>Fare clic per modificare lo stile del titolo</a:t>
            </a:r>
            <a:endParaRPr lang="it-IT" dirty="0"/>
          </a:p>
        </p:txBody>
      </p:sp>
      <p:sp>
        <p:nvSpPr>
          <p:cNvPr id="3" name="Segnaposto contenuto 2"/>
          <p:cNvSpPr>
            <a:spLocks noGrp="1"/>
          </p:cNvSpPr>
          <p:nvPr>
            <p:ph sz="half" idx="1"/>
          </p:nvPr>
        </p:nvSpPr>
        <p:spPr>
          <a:xfrm>
            <a:off x="2605374" y="2052116"/>
            <a:ext cx="3891960" cy="3997828"/>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contenuto 3"/>
          <p:cNvSpPr>
            <a:spLocks noGrp="1"/>
          </p:cNvSpPr>
          <p:nvPr>
            <p:ph sz="half" idx="2"/>
          </p:nvPr>
        </p:nvSpPr>
        <p:spPr>
          <a:xfrm>
            <a:off x="6666636" y="2052114"/>
            <a:ext cx="3894222" cy="3997829"/>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5" name="Segnaposto data 4"/>
          <p:cNvSpPr>
            <a:spLocks noGrp="1"/>
          </p:cNvSpPr>
          <p:nvPr>
            <p:ph type="dt" sz="half" idx="10"/>
          </p:nvPr>
        </p:nvSpPr>
        <p:spPr/>
        <p:txBody>
          <a:bodyPr rtlCol="0"/>
          <a:lstStyle/>
          <a:p>
            <a:pPr rtl="0"/>
            <a:fld id="{3C697B0E-ADA0-42F9-961B-66A15BF31441}" type="datetime1">
              <a:rPr lang="it-IT" smtClean="0"/>
              <a:t>25/10/2024</a:t>
            </a:fld>
            <a:endParaRPr lang="it-IT" dirty="0"/>
          </a:p>
        </p:txBody>
      </p:sp>
      <p:sp>
        <p:nvSpPr>
          <p:cNvPr id="6" name="Segnaposto piè di pagina 5"/>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7" name="Segnaposto numero diapositiva 6"/>
          <p:cNvSpPr>
            <a:spLocks noGrp="1"/>
          </p:cNvSpPr>
          <p:nvPr>
            <p:ph type="sldNum" sz="quarter" idx="12"/>
          </p:nvPr>
        </p:nvSpPr>
        <p:spPr/>
        <p:txBody>
          <a:bodyPr rtlCol="0"/>
          <a:lstStyle/>
          <a:p>
            <a:pPr rtl="0"/>
            <a:fld id="{6D22F896-40B5-4ADD-8801-0D06FADFA095}" type="slidenum">
              <a:rPr lang="it-IT" smtClean="0"/>
              <a:t>‹N›</a:t>
            </a:fld>
            <a:endParaRPr lang="it-IT" dirty="0"/>
          </a:p>
        </p:txBody>
      </p:sp>
      <p:sp>
        <p:nvSpPr>
          <p:cNvPr id="10" name="Casella di testo 9"/>
          <p:cNvSpPr txBox="1"/>
          <p:nvPr/>
        </p:nvSpPr>
        <p:spPr>
          <a:xfrm>
            <a:off x="2196172" y="641223"/>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89104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0" name="Rettangolo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1" name="Rettangolo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2" name="Casella di testo 11"/>
          <p:cNvSpPr txBox="1"/>
          <p:nvPr/>
        </p:nvSpPr>
        <p:spPr>
          <a:xfrm>
            <a:off x="2193650" y="636424"/>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2609873" y="805818"/>
            <a:ext cx="7956560" cy="1078348"/>
          </a:xfrm>
        </p:spPr>
        <p:txBody>
          <a:bodyPr rtlCol="0"/>
          <a:lstStyle/>
          <a:p>
            <a:pPr rtl="0"/>
            <a:r>
              <a:rPr lang="it-IT" smtClean="0"/>
              <a:t>Fare clic per modificare lo stile del titolo</a:t>
            </a:r>
            <a:endParaRPr lang="it-IT" dirty="0"/>
          </a:p>
        </p:txBody>
      </p:sp>
      <p:sp>
        <p:nvSpPr>
          <p:cNvPr id="3" name="Segnaposto testo 2"/>
          <p:cNvSpPr>
            <a:spLocks noGrp="1"/>
          </p:cNvSpPr>
          <p:nvPr>
            <p:ph type="body" idx="1"/>
          </p:nvPr>
        </p:nvSpPr>
        <p:spPr>
          <a:xfrm>
            <a:off x="2609285" y="2052115"/>
            <a:ext cx="3896467" cy="713818"/>
          </a:xfrm>
        </p:spPr>
        <p:txBody>
          <a:bodyPr rtlCol="0"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smtClean="0"/>
              <a:t>Fare clic per modificare stili del testo dello schema</a:t>
            </a:r>
          </a:p>
        </p:txBody>
      </p:sp>
      <p:sp>
        <p:nvSpPr>
          <p:cNvPr id="4" name="Segnaposto contenuto 3"/>
          <p:cNvSpPr>
            <a:spLocks noGrp="1"/>
          </p:cNvSpPr>
          <p:nvPr>
            <p:ph sz="half" idx="2"/>
          </p:nvPr>
        </p:nvSpPr>
        <p:spPr>
          <a:xfrm>
            <a:off x="2609285" y="2851331"/>
            <a:ext cx="3893623" cy="3071434"/>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5" name="Segnaposto testo 4"/>
          <p:cNvSpPr>
            <a:spLocks noGrp="1"/>
          </p:cNvSpPr>
          <p:nvPr>
            <p:ph type="body" sz="quarter" idx="3"/>
          </p:nvPr>
        </p:nvSpPr>
        <p:spPr>
          <a:xfrm>
            <a:off x="6666634" y="2052115"/>
            <a:ext cx="3899798" cy="713818"/>
          </a:xfrm>
        </p:spPr>
        <p:txBody>
          <a:bodyPr rtlCol="0"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smtClean="0"/>
              <a:t>Fare clic per modificare stili del testo dello schema</a:t>
            </a:r>
          </a:p>
        </p:txBody>
      </p:sp>
      <p:sp>
        <p:nvSpPr>
          <p:cNvPr id="6" name="Segnaposto contenuto 5"/>
          <p:cNvSpPr>
            <a:spLocks noGrp="1"/>
          </p:cNvSpPr>
          <p:nvPr>
            <p:ph sz="quarter" idx="4"/>
          </p:nvPr>
        </p:nvSpPr>
        <p:spPr>
          <a:xfrm>
            <a:off x="6666635" y="2851331"/>
            <a:ext cx="3899798" cy="3071434"/>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7" name="Segnaposto data 6"/>
          <p:cNvSpPr>
            <a:spLocks noGrp="1"/>
          </p:cNvSpPr>
          <p:nvPr>
            <p:ph type="dt" sz="half" idx="10"/>
          </p:nvPr>
        </p:nvSpPr>
        <p:spPr/>
        <p:txBody>
          <a:bodyPr rtlCol="0"/>
          <a:lstStyle/>
          <a:p>
            <a:pPr rtl="0"/>
            <a:fld id="{E367E876-F4DD-416A-AA13-7B77F95EF1BF}" type="datetime1">
              <a:rPr lang="it-IT" smtClean="0"/>
              <a:t>25/10/2024</a:t>
            </a:fld>
            <a:endParaRPr lang="it-IT" dirty="0"/>
          </a:p>
        </p:txBody>
      </p:sp>
      <p:sp>
        <p:nvSpPr>
          <p:cNvPr id="8" name="Segnaposto piè di pagina 7"/>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9" name="Segnaposto numero diapositiva 8"/>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403078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13" name="Rettangolo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4" name="Rettangolo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p:txBody>
          <a:bodyPr rtlCol="0"/>
          <a:lstStyle/>
          <a:p>
            <a:pPr rtl="0"/>
            <a:r>
              <a:rPr lang="it-IT" smtClean="0"/>
              <a:t>Fare clic per modificare lo stile del titolo</a:t>
            </a:r>
            <a:endParaRPr lang="it-IT" dirty="0"/>
          </a:p>
        </p:txBody>
      </p:sp>
      <p:sp>
        <p:nvSpPr>
          <p:cNvPr id="3" name="Segnaposto data 2"/>
          <p:cNvSpPr>
            <a:spLocks noGrp="1"/>
          </p:cNvSpPr>
          <p:nvPr>
            <p:ph type="dt" sz="half" idx="10"/>
          </p:nvPr>
        </p:nvSpPr>
        <p:spPr/>
        <p:txBody>
          <a:bodyPr rtlCol="0"/>
          <a:lstStyle/>
          <a:p>
            <a:pPr rtl="0"/>
            <a:fld id="{7C58954C-2FCE-44D4-8152-BF2A73D823F5}" type="datetime1">
              <a:rPr lang="it-IT" smtClean="0"/>
              <a:t>25/10/2024</a:t>
            </a:fld>
            <a:endParaRPr lang="it-IT" dirty="0"/>
          </a:p>
        </p:txBody>
      </p:sp>
      <p:sp>
        <p:nvSpPr>
          <p:cNvPr id="4" name="Segnaposto piè di pagina 3"/>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5" name="Segnaposto numero diapositiva 4"/>
          <p:cNvSpPr>
            <a:spLocks noGrp="1"/>
          </p:cNvSpPr>
          <p:nvPr>
            <p:ph type="sldNum" sz="quarter" idx="12"/>
          </p:nvPr>
        </p:nvSpPr>
        <p:spPr/>
        <p:txBody>
          <a:bodyPr rtlCol="0"/>
          <a:lstStyle/>
          <a:p>
            <a:pPr rtl="0"/>
            <a:fld id="{6D22F896-40B5-4ADD-8801-0D06FADFA095}" type="slidenum">
              <a:rPr lang="it-IT" smtClean="0"/>
              <a:t>‹N›</a:t>
            </a:fld>
            <a:endParaRPr lang="it-IT" dirty="0"/>
          </a:p>
        </p:txBody>
      </p:sp>
      <p:sp>
        <p:nvSpPr>
          <p:cNvPr id="8" name="Casella di testo 7"/>
          <p:cNvSpPr txBox="1"/>
          <p:nvPr/>
        </p:nvSpPr>
        <p:spPr>
          <a:xfrm>
            <a:off x="2196172" y="641226"/>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064456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12" name="Rettangolo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3" name="Rettangolo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Segnaposto data 1"/>
          <p:cNvSpPr>
            <a:spLocks noGrp="1"/>
          </p:cNvSpPr>
          <p:nvPr>
            <p:ph type="dt" sz="half" idx="10"/>
          </p:nvPr>
        </p:nvSpPr>
        <p:spPr/>
        <p:txBody>
          <a:bodyPr rtlCol="0"/>
          <a:lstStyle/>
          <a:p>
            <a:pPr rtl="0"/>
            <a:fld id="{DD7A6AF6-1FB2-4A54-BDED-FCB69DB0B798}" type="datetime1">
              <a:rPr lang="it-IT" smtClean="0"/>
              <a:t>25/10/2024</a:t>
            </a:fld>
            <a:endParaRPr lang="it-IT" dirty="0"/>
          </a:p>
        </p:txBody>
      </p:sp>
      <p:sp>
        <p:nvSpPr>
          <p:cNvPr id="3" name="Segnaposto piè di pagina 2"/>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4" name="Segnaposto numero diapositiva 3"/>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290198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5" name="Rettangolo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6" name="Rettangolo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0" name="Casella di testo 9"/>
          <p:cNvSpPr txBox="1"/>
          <p:nvPr/>
        </p:nvSpPr>
        <p:spPr>
          <a:xfrm>
            <a:off x="1554154" y="1127550"/>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1970323" y="1282451"/>
            <a:ext cx="2664361" cy="1903241"/>
          </a:xfrm>
        </p:spPr>
        <p:txBody>
          <a:bodyPr rtlCol="0" anchor="b">
            <a:normAutofit/>
          </a:bodyPr>
          <a:lstStyle>
            <a:lvl1pPr algn="l">
              <a:defRPr sz="2400"/>
            </a:lvl1pPr>
          </a:lstStyle>
          <a:p>
            <a:pPr rtl="0"/>
            <a:r>
              <a:rPr lang="it-IT" smtClean="0"/>
              <a:t>Fare clic per modificare lo stile del titolo</a:t>
            </a:r>
            <a:endParaRPr lang="it-IT" dirty="0"/>
          </a:p>
        </p:txBody>
      </p:sp>
      <p:sp>
        <p:nvSpPr>
          <p:cNvPr id="3" name="Segnaposto contenuto 2"/>
          <p:cNvSpPr>
            <a:spLocks noGrp="1"/>
          </p:cNvSpPr>
          <p:nvPr>
            <p:ph idx="1"/>
          </p:nvPr>
        </p:nvSpPr>
        <p:spPr>
          <a:xfrm>
            <a:off x="5120154" y="805818"/>
            <a:ext cx="5446278" cy="5244126"/>
          </a:xfrm>
        </p:spPr>
        <p:txBody>
          <a:bodyPr rtlCol="0" anchor="ct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testo 3"/>
          <p:cNvSpPr>
            <a:spLocks noGrp="1"/>
          </p:cNvSpPr>
          <p:nvPr>
            <p:ph type="body" sz="half" idx="2"/>
          </p:nvPr>
        </p:nvSpPr>
        <p:spPr>
          <a:xfrm>
            <a:off x="1970322" y="3186154"/>
            <a:ext cx="2664361" cy="2386397"/>
          </a:xfrm>
        </p:spPr>
        <p:txBody>
          <a:bodyPr rtlCol="0"/>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it-IT" smtClean="0"/>
              <a:t>Fare clic per modificare stili del testo dello schema</a:t>
            </a:r>
          </a:p>
        </p:txBody>
      </p:sp>
      <p:sp>
        <p:nvSpPr>
          <p:cNvPr id="5" name="Segnaposto data 4"/>
          <p:cNvSpPr>
            <a:spLocks noGrp="1"/>
          </p:cNvSpPr>
          <p:nvPr>
            <p:ph type="dt" sz="half" idx="10"/>
          </p:nvPr>
        </p:nvSpPr>
        <p:spPr/>
        <p:txBody>
          <a:bodyPr rtlCol="0"/>
          <a:lstStyle/>
          <a:p>
            <a:pPr rtl="0"/>
            <a:fld id="{44FC89F6-0E40-4B96-92F8-06C6FE51CC2A}" type="datetime1">
              <a:rPr lang="it-IT" smtClean="0"/>
              <a:t>25/10/2024</a:t>
            </a:fld>
            <a:endParaRPr lang="it-IT" dirty="0"/>
          </a:p>
        </p:txBody>
      </p:sp>
      <p:sp>
        <p:nvSpPr>
          <p:cNvPr id="6" name="Segnaposto piè di pagina 5"/>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7" name="Segnaposto numero diapositiva 6"/>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469722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19" name="Rettangolo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0" name="Rettangolo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3" name="Segnaposto immagine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rtlCol="0"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smtClean="0"/>
              <a:t>Fare clic sull'icona per inserire un'immagine</a:t>
            </a:r>
            <a:endParaRPr lang="it-IT" dirty="0"/>
          </a:p>
        </p:txBody>
      </p:sp>
      <p:sp>
        <p:nvSpPr>
          <p:cNvPr id="10" name="Casella di testo 9"/>
          <p:cNvSpPr txBox="1"/>
          <p:nvPr/>
        </p:nvSpPr>
        <p:spPr>
          <a:xfrm>
            <a:off x="1554686" y="1127550"/>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1971241" y="1282452"/>
            <a:ext cx="3970986" cy="1900473"/>
          </a:xfrm>
        </p:spPr>
        <p:txBody>
          <a:bodyPr rtlCol="0" anchor="b">
            <a:normAutofit/>
          </a:bodyPr>
          <a:lstStyle>
            <a:lvl1pPr algn="l">
              <a:defRPr sz="3200"/>
            </a:lvl1pPr>
          </a:lstStyle>
          <a:p>
            <a:pPr rtl="0"/>
            <a:r>
              <a:rPr lang="it-IT" smtClean="0"/>
              <a:t>Fare clic per modificare lo stile del titolo</a:t>
            </a:r>
            <a:endParaRPr lang="it-IT" dirty="0"/>
          </a:p>
        </p:txBody>
      </p:sp>
      <p:sp>
        <p:nvSpPr>
          <p:cNvPr id="4" name="Segnaposto testo 3"/>
          <p:cNvSpPr>
            <a:spLocks noGrp="1"/>
          </p:cNvSpPr>
          <p:nvPr>
            <p:ph type="body" sz="half" idx="2"/>
          </p:nvPr>
        </p:nvSpPr>
        <p:spPr>
          <a:xfrm>
            <a:off x="1970322" y="3182928"/>
            <a:ext cx="3971874" cy="2386394"/>
          </a:xfrm>
        </p:spPr>
        <p:txBody>
          <a:bodyPr rtlCol="0">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it-IT" smtClean="0"/>
              <a:t>Fare clic per modificare stili del testo dello schema</a:t>
            </a:r>
          </a:p>
        </p:txBody>
      </p:sp>
      <p:sp>
        <p:nvSpPr>
          <p:cNvPr id="5" name="Segnaposto data 4"/>
          <p:cNvSpPr>
            <a:spLocks noGrp="1"/>
          </p:cNvSpPr>
          <p:nvPr>
            <p:ph type="dt" sz="half" idx="10"/>
          </p:nvPr>
        </p:nvSpPr>
        <p:spPr/>
        <p:txBody>
          <a:bodyPr rtlCol="0"/>
          <a:lstStyle/>
          <a:p>
            <a:pPr rtl="0"/>
            <a:fld id="{C31D773D-B082-4280-A103-CEE1B0384589}" type="datetime1">
              <a:rPr lang="it-IT" smtClean="0"/>
              <a:t>25/10/2024</a:t>
            </a:fld>
            <a:endParaRPr lang="it-IT" dirty="0"/>
          </a:p>
        </p:txBody>
      </p:sp>
      <p:sp>
        <p:nvSpPr>
          <p:cNvPr id="6" name="Segnaposto piè di pagina 5"/>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7" name="Segnaposto numero diapositiva 6"/>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1567214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14" name="Rettangolo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5" name="Rettangolo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9" name="Casella di testo 8"/>
          <p:cNvSpPr txBox="1"/>
          <p:nvPr/>
        </p:nvSpPr>
        <p:spPr>
          <a:xfrm>
            <a:off x="2194236" y="641225"/>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2611808" y="808056"/>
            <a:ext cx="7954091" cy="1077229"/>
          </a:xfrm>
        </p:spPr>
        <p:txBody>
          <a:bodyPr rtlCol="0"/>
          <a:lstStyle/>
          <a:p>
            <a:pPr rtl="0"/>
            <a:r>
              <a:rPr lang="it-IT" smtClean="0"/>
              <a:t>Fare clic per modificare lo stile del titolo</a:t>
            </a:r>
            <a:endParaRPr lang="it-IT" dirty="0"/>
          </a:p>
        </p:txBody>
      </p:sp>
      <p:sp>
        <p:nvSpPr>
          <p:cNvPr id="3" name="Segnaposto testo verticale 2"/>
          <p:cNvSpPr>
            <a:spLocks noGrp="1"/>
          </p:cNvSpPr>
          <p:nvPr>
            <p:ph type="body" orient="vert" idx="1"/>
          </p:nvPr>
        </p:nvSpPr>
        <p:spPr/>
        <p:txBody>
          <a:bodyPr vert="eaVert"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data 3"/>
          <p:cNvSpPr>
            <a:spLocks noGrp="1"/>
          </p:cNvSpPr>
          <p:nvPr>
            <p:ph type="dt" sz="half" idx="10"/>
          </p:nvPr>
        </p:nvSpPr>
        <p:spPr/>
        <p:txBody>
          <a:bodyPr rtlCol="0"/>
          <a:lstStyle/>
          <a:p>
            <a:pPr rtl="0"/>
            <a:fld id="{DEBB92F9-6B13-43F2-AF47-0F435C71C547}" type="datetime1">
              <a:rPr lang="it-IT" smtClean="0"/>
              <a:t>25/10/2024</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63923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15" name="Rettangolo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6" name="Rettangolo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9" name="Casella di testo 8"/>
          <p:cNvSpPr txBox="1"/>
          <p:nvPr/>
        </p:nvSpPr>
        <p:spPr>
          <a:xfrm rot="5400000">
            <a:off x="10337141" y="416061"/>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verticale 1"/>
          <p:cNvSpPr>
            <a:spLocks noGrp="1"/>
          </p:cNvSpPr>
          <p:nvPr>
            <p:ph type="title" orient="vert"/>
          </p:nvPr>
        </p:nvSpPr>
        <p:spPr>
          <a:xfrm>
            <a:off x="9239380" y="805818"/>
            <a:ext cx="1326519" cy="5244126"/>
          </a:xfrm>
        </p:spPr>
        <p:txBody>
          <a:bodyPr vert="eaVert" rtlCol="0"/>
          <a:lstStyle>
            <a:lvl1pPr algn="l">
              <a:defRPr/>
            </a:lvl1pPr>
          </a:lstStyle>
          <a:p>
            <a:pPr rtl="0"/>
            <a:r>
              <a:rPr lang="it-IT" smtClean="0"/>
              <a:t>Fare clic per modificare lo stile del titolo</a:t>
            </a:r>
            <a:endParaRPr lang="it-IT" dirty="0"/>
          </a:p>
        </p:txBody>
      </p:sp>
      <p:sp>
        <p:nvSpPr>
          <p:cNvPr id="3" name="Segnaposto testo verticale 2"/>
          <p:cNvSpPr>
            <a:spLocks noGrp="1"/>
          </p:cNvSpPr>
          <p:nvPr>
            <p:ph type="body" orient="vert" idx="1"/>
          </p:nvPr>
        </p:nvSpPr>
        <p:spPr>
          <a:xfrm>
            <a:off x="2608751" y="970410"/>
            <a:ext cx="6466903" cy="5079534"/>
          </a:xfrm>
        </p:spPr>
        <p:txBody>
          <a:bodyPr vert="eaVert"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data 3"/>
          <p:cNvSpPr>
            <a:spLocks noGrp="1"/>
          </p:cNvSpPr>
          <p:nvPr>
            <p:ph type="dt" sz="half" idx="10"/>
          </p:nvPr>
        </p:nvSpPr>
        <p:spPr/>
        <p:txBody>
          <a:bodyPr rtlCol="0"/>
          <a:lstStyle/>
          <a:p>
            <a:pPr rtl="0"/>
            <a:fld id="{DB9274B3-7213-4EDB-8985-D3466F123600}" type="datetime1">
              <a:rPr lang="it-IT" smtClean="0"/>
              <a:t>25/10/2024</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2430049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Immagine 17"/>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15" name="Immagine 14"/>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8" name="Rettangolo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Segnaposto titolo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pPr rtl="0"/>
            <a:r>
              <a:rPr lang="it-IT"/>
              <a:t>Fare clic per modificare lo stile del titolo</a:t>
            </a:r>
            <a:endParaRPr lang="it-IT" dirty="0"/>
          </a:p>
        </p:txBody>
      </p:sp>
      <p:sp>
        <p:nvSpPr>
          <p:cNvPr id="3" name="Segnaposto testo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rtl="0"/>
            <a:r>
              <a:rPr lang="it-IT"/>
              <a:t>Modifica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p>
          <a:p>
            <a:pPr lvl="5" rtl="0"/>
            <a:r>
              <a:rPr lang="it-IT"/>
              <a:t>Sesto livello</a:t>
            </a:r>
          </a:p>
          <a:p>
            <a:pPr lvl="6" rtl="0"/>
            <a:r>
              <a:rPr lang="it-IT"/>
              <a:t>Settimo livello</a:t>
            </a:r>
          </a:p>
          <a:p>
            <a:pPr lvl="7" rtl="0"/>
            <a:r>
              <a:rPr lang="it-IT"/>
              <a:t>Ottavo livello</a:t>
            </a:r>
          </a:p>
          <a:p>
            <a:pPr lvl="8" rtl="0"/>
            <a:r>
              <a:rPr lang="it-IT"/>
              <a:t>Nono livello</a:t>
            </a:r>
            <a:endParaRPr lang="it-IT" dirty="0"/>
          </a:p>
        </p:txBody>
      </p:sp>
      <p:sp>
        <p:nvSpPr>
          <p:cNvPr id="4" name="Segnaposto data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pPr rtl="0"/>
            <a:fld id="{DFE1BCEE-1ECA-40C5-A488-6F7B7F22BAD3}" type="datetime1">
              <a:rPr lang="it-IT" smtClean="0"/>
              <a:t>25/10/2024</a:t>
            </a:fld>
            <a:endParaRPr lang="it-IT" dirty="0"/>
          </a:p>
        </p:txBody>
      </p:sp>
      <p:sp>
        <p:nvSpPr>
          <p:cNvPr id="5" name="Segnaposto piè di pagina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pPr rtl="0"/>
            <a:fld id="{6D22F896-40B5-4ADD-8801-0D06FADFA095}" type="slidenum">
              <a:rPr lang="it-IT" smtClean="0"/>
              <a:pPr rtl="0"/>
              <a:t>‹N›</a:t>
            </a:fld>
            <a:endParaRPr lang="it-IT" dirty="0"/>
          </a:p>
        </p:txBody>
      </p:sp>
      <p:sp>
        <p:nvSpPr>
          <p:cNvPr id="57" name="Rettangolo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Tree>
    <p:extLst>
      <p:ext uri="{BB962C8B-B14F-4D97-AF65-F5344CB8AC3E}">
        <p14:creationId xmlns:p14="http://schemas.microsoft.com/office/powerpoint/2010/main" val="1203030629"/>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jpeg"/><Relationship Id="rId16"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g"/><Relationship Id="rId5" Type="http://schemas.openxmlformats.org/officeDocument/2006/relationships/image" Target="../media/image4.png"/><Relationship Id="rId15" Type="http://schemas.openxmlformats.org/officeDocument/2006/relationships/image" Target="../media/image14.jpeg"/><Relationship Id="rId10" Type="http://schemas.openxmlformats.org/officeDocument/2006/relationships/image" Target="../media/image9.jp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0.jpg"/><Relationship Id="rId5" Type="http://schemas.openxmlformats.org/officeDocument/2006/relationships/image" Target="../media/image18.jp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3.png"/><Relationship Id="rId7" Type="http://schemas.openxmlformats.org/officeDocument/2006/relationships/image" Target="../media/image22.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6.jpeg"/><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3.jpg"/><Relationship Id="rId7" Type="http://schemas.openxmlformats.org/officeDocument/2006/relationships/image" Target="../media/image36.emf"/><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image" Target="../media/image35.jpg"/><Relationship Id="rId5" Type="http://schemas.openxmlformats.org/officeDocument/2006/relationships/image" Target="../media/image34.jpeg"/><Relationship Id="rId4" Type="http://schemas.openxmlformats.org/officeDocument/2006/relationships/image" Target="../media/image6.jpeg"/><Relationship Id="rId9"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extLst/>
          </a:blip>
          <a:stretch/>
        </a:blipFill>
        <a:effectLst/>
      </p:bgPr>
    </p:bg>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3" name="Titolo 1">
            <a:extLst>
              <a:ext uri="{FF2B5EF4-FFF2-40B4-BE49-F238E27FC236}">
                <a16:creationId xmlns="" xmlns:a16="http://schemas.microsoft.com/office/drawing/2014/main" id="{050E78D6-F072-48E7-8270-20EFBDD26F36}"/>
              </a:ext>
            </a:extLst>
          </p:cNvPr>
          <p:cNvSpPr txBox="1">
            <a:spLocks/>
          </p:cNvSpPr>
          <p:nvPr/>
        </p:nvSpPr>
        <p:spPr>
          <a:xfrm>
            <a:off x="3348864" y="4991674"/>
            <a:ext cx="5278372"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algn="ctr"/>
            <a:r>
              <a:rPr lang="it-IT" sz="2800" dirty="0" smtClean="0"/>
              <a:t>25 e 26 ottobre 2023</a:t>
            </a:r>
            <a:endParaRPr lang="it-IT" sz="2800" dirty="0"/>
          </a:p>
        </p:txBody>
      </p:sp>
      <p:pic>
        <p:nvPicPr>
          <p:cNvPr id="1026" name="Picture 2"/>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68882" y="1655003"/>
            <a:ext cx="4423634" cy="787661"/>
          </a:xfrm>
          <a:prstGeom prst="rect">
            <a:avLst/>
          </a:prstGeom>
          <a:solidFill>
            <a:schemeClr val="tx1"/>
          </a:solidFill>
          <a:ln>
            <a:noFill/>
          </a:ln>
          <a:effectLst/>
        </p:spPr>
      </p:pic>
      <p:pic>
        <p:nvPicPr>
          <p:cNvPr id="18" name="Immagine 17" descr="LogoSIE"/>
          <p:cNvPicPr/>
          <p:nvPr/>
        </p:nvPicPr>
        <p:blipFill>
          <a:blip r:embed="rId6">
            <a:extLst>
              <a:ext uri="{28A0092B-C50C-407E-A947-70E740481C1C}">
                <a14:useLocalDpi xmlns:a14="http://schemas.microsoft.com/office/drawing/2010/main" val="0"/>
              </a:ext>
            </a:extLst>
          </a:blip>
          <a:srcRect/>
          <a:stretch>
            <a:fillRect/>
          </a:stretch>
        </p:blipFill>
        <p:spPr bwMode="auto">
          <a:xfrm>
            <a:off x="1325386" y="350565"/>
            <a:ext cx="850542" cy="919785"/>
          </a:xfrm>
          <a:prstGeom prst="rect">
            <a:avLst/>
          </a:prstGeom>
          <a:noFill/>
          <a:ln>
            <a:solidFill>
              <a:srgbClr val="FFFF00"/>
            </a:solidFill>
          </a:ln>
        </p:spPr>
      </p:pic>
      <p:pic>
        <p:nvPicPr>
          <p:cNvPr id="1027" name="Picture 3" descr="C:\Users\Renato Di Gregorio\Documents\Ergonomia\211119Workshop\UNICA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0208" y="305866"/>
            <a:ext cx="831140" cy="940500"/>
          </a:xfrm>
          <a:prstGeom prst="rect">
            <a:avLst/>
          </a:prstGeom>
          <a:noFill/>
          <a:extLst>
            <a:ext uri="{909E8E84-426E-40DD-AFC4-6F175D3DCCD1}">
              <a14:hiddenFill xmlns:a14="http://schemas.microsoft.com/office/drawing/2010/main">
                <a:solidFill>
                  <a:srgbClr val="FFFFFF"/>
                </a:solidFill>
              </a14:hiddenFill>
            </a:ext>
          </a:extLst>
        </p:spPr>
      </p:pic>
      <p:pic>
        <p:nvPicPr>
          <p:cNvPr id="19" name="Immagine 18" descr="C:\Users\Utente\Desktop\logo alaclam\LogoAlaclam compatto.png"/>
          <p:cNvPicPr/>
          <p:nvPr/>
        </p:nvPicPr>
        <p:blipFill>
          <a:blip r:embed="rId8" cstate="print">
            <a:extLst>
              <a:ext uri="{28A0092B-C50C-407E-A947-70E740481C1C}">
                <a14:useLocalDpi xmlns:a14="http://schemas.microsoft.com/office/drawing/2010/main" val="0"/>
              </a:ext>
            </a:extLst>
          </a:blip>
          <a:stretch>
            <a:fillRect/>
          </a:stretch>
        </p:blipFill>
        <p:spPr bwMode="auto">
          <a:xfrm>
            <a:off x="9867900" y="5581511"/>
            <a:ext cx="717396" cy="765175"/>
          </a:xfrm>
          <a:prstGeom prst="rect">
            <a:avLst/>
          </a:prstGeom>
          <a:noFill/>
          <a:ln w="9525">
            <a:noFill/>
            <a:miter lim="800000"/>
            <a:headEnd/>
            <a:tailEnd/>
          </a:ln>
        </p:spPr>
      </p:pic>
      <p:pic>
        <p:nvPicPr>
          <p:cNvPr id="20" name="Immagine 19" descr="LogoSERAF"/>
          <p:cNvPicPr/>
          <p:nvPr/>
        </p:nvPicPr>
        <p:blipFill>
          <a:blip r:embed="rId9">
            <a:extLst>
              <a:ext uri="{28A0092B-C50C-407E-A947-70E740481C1C}">
                <a14:useLocalDpi xmlns:a14="http://schemas.microsoft.com/office/drawing/2010/main" val="0"/>
              </a:ext>
            </a:extLst>
          </a:blip>
          <a:srcRect/>
          <a:stretch>
            <a:fillRect/>
          </a:stretch>
        </p:blipFill>
        <p:spPr bwMode="auto">
          <a:xfrm>
            <a:off x="2457689" y="374142"/>
            <a:ext cx="748210" cy="879447"/>
          </a:xfrm>
          <a:prstGeom prst="rect">
            <a:avLst/>
          </a:prstGeom>
          <a:noFill/>
          <a:ln>
            <a:solidFill>
              <a:schemeClr val="accent6">
                <a:lumMod val="75000"/>
              </a:schemeClr>
            </a:solidFill>
          </a:ln>
        </p:spPr>
      </p:pic>
      <p:pic>
        <p:nvPicPr>
          <p:cNvPr id="21" name="Immagine 20"/>
          <p:cNvPicPr/>
          <p:nvPr/>
        </p:nvPicPr>
        <p:blipFill>
          <a:blip r:embed="rId10">
            <a:extLst>
              <a:ext uri="{28A0092B-C50C-407E-A947-70E740481C1C}">
                <a14:useLocalDpi xmlns:a14="http://schemas.microsoft.com/office/drawing/2010/main" val="0"/>
              </a:ext>
            </a:extLst>
          </a:blip>
          <a:stretch>
            <a:fillRect/>
          </a:stretch>
        </p:blipFill>
        <p:spPr>
          <a:xfrm>
            <a:off x="4737100" y="344422"/>
            <a:ext cx="865906" cy="938888"/>
          </a:xfrm>
          <a:prstGeom prst="rect">
            <a:avLst/>
          </a:prstGeom>
        </p:spPr>
      </p:pic>
      <p:pic>
        <p:nvPicPr>
          <p:cNvPr id="24" name="Immagine 23"/>
          <p:cNvPicPr/>
          <p:nvPr/>
        </p:nvPicPr>
        <p:blipFill>
          <a:blip r:embed="rId11">
            <a:extLst>
              <a:ext uri="{28A0092B-C50C-407E-A947-70E740481C1C}">
                <a14:useLocalDpi xmlns:a14="http://schemas.microsoft.com/office/drawing/2010/main" val="0"/>
              </a:ext>
            </a:extLst>
          </a:blip>
          <a:stretch>
            <a:fillRect/>
          </a:stretch>
        </p:blipFill>
        <p:spPr>
          <a:xfrm>
            <a:off x="1432977" y="5492611"/>
            <a:ext cx="742950" cy="765175"/>
          </a:xfrm>
          <a:prstGeom prst="rect">
            <a:avLst/>
          </a:prstGeom>
        </p:spPr>
      </p:pic>
      <p:pic>
        <p:nvPicPr>
          <p:cNvPr id="4" name="Immagine 19" descr="Descrizione: Immagine che contiene testo, Carattere, logo, Elementi grafici&#10;&#10;Descrizione generata automaticament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549131" y="369059"/>
            <a:ext cx="1612900" cy="81411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6" name="Group 3"/>
          <p:cNvGrpSpPr>
            <a:grpSpLocks/>
          </p:cNvGrpSpPr>
          <p:nvPr/>
        </p:nvGrpSpPr>
        <p:grpSpPr bwMode="auto">
          <a:xfrm>
            <a:off x="3903728" y="2592329"/>
            <a:ext cx="3702050" cy="2301875"/>
            <a:chOff x="3052" y="7729"/>
            <a:chExt cx="5831" cy="3626"/>
          </a:xfrm>
        </p:grpSpPr>
        <p:pic>
          <p:nvPicPr>
            <p:cNvPr id="1028" name="Picture 4" descr="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52" y="7729"/>
              <a:ext cx="5831" cy="3626"/>
            </a:xfrm>
            <a:prstGeom prst="rect">
              <a:avLst/>
            </a:prstGeom>
            <a:noFill/>
            <a:ln w="28575">
              <a:solidFill>
                <a:srgbClr val="E36C0A"/>
              </a:solidFill>
              <a:miter lim="800000"/>
              <a:headEnd/>
              <a:tailEnd/>
            </a:ln>
            <a:extLst>
              <a:ext uri="{909E8E84-426E-40DD-AFC4-6F175D3DCCD1}">
                <a14:hiddenFill xmlns:a14="http://schemas.microsoft.com/office/drawing/2010/main">
                  <a:solidFill>
                    <a:srgbClr val="FFFFFF"/>
                  </a:solidFill>
                </a14:hiddenFill>
              </a:ext>
            </a:extLst>
          </p:spPr>
        </p:pic>
        <p:sp>
          <p:nvSpPr>
            <p:cNvPr id="7" name="Oval 5"/>
            <p:cNvSpPr>
              <a:spLocks noChangeArrowheads="1"/>
            </p:cNvSpPr>
            <p:nvPr/>
          </p:nvSpPr>
          <p:spPr bwMode="auto">
            <a:xfrm>
              <a:off x="3594" y="8087"/>
              <a:ext cx="5097" cy="2529"/>
            </a:xfrm>
            <a:prstGeom prst="ellipse">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8" name="Rectangle 6"/>
            <p:cNvSpPr>
              <a:spLocks noChangeArrowheads="1"/>
            </p:cNvSpPr>
            <p:nvPr/>
          </p:nvSpPr>
          <p:spPr bwMode="auto">
            <a:xfrm>
              <a:off x="4791" y="8685"/>
              <a:ext cx="2529" cy="1470"/>
            </a:xfrm>
            <a:prstGeom prst="rect">
              <a:avLst/>
            </a:prstGeom>
            <a:noFill/>
            <a:ln w="127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pic>
        <p:nvPicPr>
          <p:cNvPr id="1031" name="Picture 7" descr="img-1687--60-1687-0-0-8f788eb5fbaab6e7ba9069f4f36bc6e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976322" y="305866"/>
            <a:ext cx="786028" cy="89174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32" name="Immagine 1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06799" y="410655"/>
            <a:ext cx="749301" cy="772518"/>
          </a:xfrm>
          <a:prstGeom prst="rect">
            <a:avLst/>
          </a:prstGeom>
          <a:noFill/>
          <a:ln w="9525">
            <a:solidFill>
              <a:srgbClr val="B10BB5"/>
            </a:solidFill>
            <a:miter lim="800000"/>
            <a:headEnd/>
            <a:tailEnd/>
          </a:ln>
          <a:extLst>
            <a:ext uri="{909E8E84-426E-40DD-AFC4-6F175D3DCCD1}">
              <a14:hiddenFill xmlns:a14="http://schemas.microsoft.com/office/drawing/2010/main">
                <a:solidFill>
                  <a:srgbClr val="FFFFFF"/>
                </a:solidFill>
              </a14:hiddenFill>
            </a:ext>
          </a:extLst>
        </p:spPr>
      </p:pic>
      <p:pic>
        <p:nvPicPr>
          <p:cNvPr id="9" name="Immagine 4"/>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402126" y="5492610"/>
            <a:ext cx="74565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0504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arrotondato 4"/>
          <p:cNvSpPr/>
          <p:nvPr/>
        </p:nvSpPr>
        <p:spPr>
          <a:xfrm>
            <a:off x="7549521" y="5110096"/>
            <a:ext cx="2214033" cy="101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400" b="1" dirty="0" smtClean="0"/>
              <a:t>Ergonomia </a:t>
            </a:r>
          </a:p>
          <a:p>
            <a:pPr algn="ctr">
              <a:defRPr/>
            </a:pPr>
            <a:r>
              <a:rPr lang="it-IT" sz="2400" b="1" dirty="0" smtClean="0"/>
              <a:t>Fisica</a:t>
            </a:r>
            <a:endParaRPr lang="it-IT" sz="2400" b="1" dirty="0"/>
          </a:p>
        </p:txBody>
      </p:sp>
      <p:sp>
        <p:nvSpPr>
          <p:cNvPr id="6" name="Rettangolo arrotondato 5"/>
          <p:cNvSpPr/>
          <p:nvPr/>
        </p:nvSpPr>
        <p:spPr>
          <a:xfrm>
            <a:off x="7770063" y="1359636"/>
            <a:ext cx="2334684" cy="9080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400" b="1" dirty="0" smtClean="0"/>
              <a:t>Ergonomia </a:t>
            </a:r>
            <a:r>
              <a:rPr lang="it-IT" sz="2400" b="1" dirty="0"/>
              <a:t>organizzativa </a:t>
            </a:r>
          </a:p>
        </p:txBody>
      </p:sp>
      <p:sp>
        <p:nvSpPr>
          <p:cNvPr id="7" name="Rettangolo arrotondato 6"/>
          <p:cNvSpPr/>
          <p:nvPr/>
        </p:nvSpPr>
        <p:spPr>
          <a:xfrm>
            <a:off x="1906784" y="3180902"/>
            <a:ext cx="2017183" cy="9461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400" b="1" dirty="0" smtClean="0"/>
              <a:t>Ergonomia </a:t>
            </a:r>
            <a:r>
              <a:rPr lang="it-IT" sz="2400" b="1" dirty="0"/>
              <a:t>Cognitiva </a:t>
            </a:r>
          </a:p>
        </p:txBody>
      </p:sp>
      <p:pic>
        <p:nvPicPr>
          <p:cNvPr id="4098" name="Picture 2" descr="C:\Users\Renato Di Gregorio\Documents\Ergonomia\211119Workshop\camminato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9842" y="2539458"/>
            <a:ext cx="4271934" cy="2461572"/>
          </a:xfrm>
          <a:prstGeom prst="rect">
            <a:avLst/>
          </a:prstGeom>
          <a:noFill/>
          <a:extLst>
            <a:ext uri="{909E8E84-426E-40DD-AFC4-6F175D3DCCD1}">
              <a14:hiddenFill xmlns:a14="http://schemas.microsoft.com/office/drawing/2010/main">
                <a:solidFill>
                  <a:srgbClr val="FFFFFF"/>
                </a:solidFill>
              </a14:hiddenFill>
            </a:ext>
          </a:extLst>
        </p:spPr>
      </p:pic>
      <p:sp>
        <p:nvSpPr>
          <p:cNvPr id="2" name="Ovale 1"/>
          <p:cNvSpPr/>
          <p:nvPr/>
        </p:nvSpPr>
        <p:spPr>
          <a:xfrm>
            <a:off x="2142699" y="1596788"/>
            <a:ext cx="8447964" cy="414891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Sottotitolo 4"/>
          <p:cNvSpPr txBox="1">
            <a:spLocks/>
          </p:cNvSpPr>
          <p:nvPr/>
        </p:nvSpPr>
        <p:spPr>
          <a:xfrm>
            <a:off x="1727369" y="613968"/>
            <a:ext cx="8036185" cy="745668"/>
          </a:xfrm>
          <a:prstGeom prst="rect">
            <a:avLst/>
          </a:prstGeom>
        </p:spPr>
        <p:txBody>
          <a:bodyPr>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algn="ctr"/>
            <a:r>
              <a:rPr lang="it-IT" sz="3200" b="1" dirty="0" smtClean="0"/>
              <a:t>Perché «ERGONOMIA» dei Cammini? </a:t>
            </a:r>
            <a:endParaRPr lang="it-IT" sz="3200" b="1" dirty="0"/>
          </a:p>
        </p:txBody>
      </p:sp>
    </p:spTree>
    <p:extLst>
      <p:ext uri="{BB962C8B-B14F-4D97-AF65-F5344CB8AC3E}">
        <p14:creationId xmlns:p14="http://schemas.microsoft.com/office/powerpoint/2010/main" val="691041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ttangolo 1"/>
          <p:cNvSpPr>
            <a:spLocks noChangeArrowheads="1"/>
          </p:cNvSpPr>
          <p:nvPr/>
        </p:nvSpPr>
        <p:spPr bwMode="auto">
          <a:xfrm>
            <a:off x="1273728" y="392263"/>
            <a:ext cx="9215967" cy="6848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it-IT" sz="1100" dirty="0">
              <a:solidFill>
                <a:srgbClr val="000000"/>
              </a:solidFill>
            </a:endParaRPr>
          </a:p>
          <a:p>
            <a:pPr marL="457200" indent="-457200">
              <a:buFontTx/>
              <a:buChar char="-"/>
            </a:pPr>
            <a:r>
              <a:rPr lang="it-IT" sz="3200" b="1" dirty="0" smtClean="0">
                <a:latin typeface="Calibri" pitchFamily="34" charset="0"/>
                <a:ea typeface="Calibri" pitchFamily="34" charset="0"/>
                <a:cs typeface="Calibri" pitchFamily="34" charset="0"/>
              </a:rPr>
              <a:t>Perché ci consente ? </a:t>
            </a:r>
          </a:p>
          <a:p>
            <a:r>
              <a:rPr lang="it-IT" sz="3200" b="1" i="1" dirty="0" smtClean="0">
                <a:solidFill>
                  <a:srgbClr val="FFFF00"/>
                </a:solidFill>
                <a:latin typeface="Calibri" pitchFamily="34" charset="0"/>
                <a:ea typeface="Calibri" pitchFamily="34" charset="0"/>
                <a:cs typeface="Calibri" pitchFamily="34" charset="0"/>
              </a:rPr>
              <a:t>il confronto per il miglioramento </a:t>
            </a:r>
          </a:p>
          <a:p>
            <a:endParaRPr lang="it-IT" sz="3200" b="1" dirty="0" smtClean="0">
              <a:latin typeface="Calibri" pitchFamily="34" charset="0"/>
              <a:ea typeface="Calibri" pitchFamily="34" charset="0"/>
              <a:cs typeface="Calibri" pitchFamily="34" charset="0"/>
            </a:endParaRPr>
          </a:p>
          <a:p>
            <a:r>
              <a:rPr lang="it-IT" sz="3200" b="1" dirty="0" smtClean="0">
                <a:latin typeface="Calibri" pitchFamily="34" charset="0"/>
                <a:ea typeface="Calibri" pitchFamily="34" charset="0"/>
                <a:cs typeface="Calibri" pitchFamily="34" charset="0"/>
              </a:rPr>
              <a:t>Tra chi? Tra Coloro che</a:t>
            </a:r>
            <a:endParaRPr lang="it-IT" sz="3200" b="1" dirty="0">
              <a:latin typeface="Calibri" pitchFamily="34" charset="0"/>
              <a:ea typeface="Calibri" pitchFamily="34" charset="0"/>
              <a:cs typeface="Calibri" pitchFamily="34" charset="0"/>
            </a:endParaRPr>
          </a:p>
          <a:p>
            <a:pPr marL="457200" indent="-457200">
              <a:buFontTx/>
              <a:buChar char="-"/>
            </a:pPr>
            <a:r>
              <a:rPr lang="it-IT" sz="3200" b="1" dirty="0" smtClean="0">
                <a:latin typeface="Calibri" pitchFamily="34" charset="0"/>
                <a:ea typeface="Calibri" pitchFamily="34" charset="0"/>
                <a:cs typeface="Calibri" pitchFamily="34" charset="0"/>
              </a:rPr>
              <a:t>esprimono le esigenze di chi «fa il Cammino»</a:t>
            </a:r>
          </a:p>
          <a:p>
            <a:pPr marL="457200" indent="-457200">
              <a:buFontTx/>
              <a:buChar char="-"/>
            </a:pPr>
            <a:r>
              <a:rPr lang="it-IT" sz="3200" b="1" dirty="0" smtClean="0">
                <a:latin typeface="Calibri" pitchFamily="34" charset="0"/>
                <a:ea typeface="Calibri" pitchFamily="34" charset="0"/>
                <a:cs typeface="Calibri" pitchFamily="34" charset="0"/>
              </a:rPr>
              <a:t>devono attrezzare i Cammini e renderli sicuri, fruibili e accoglienti </a:t>
            </a:r>
          </a:p>
          <a:p>
            <a:pPr marL="457200" indent="-457200">
              <a:buFontTx/>
              <a:buChar char="-"/>
            </a:pPr>
            <a:r>
              <a:rPr lang="it-IT" sz="3200" b="1" dirty="0" smtClean="0">
                <a:latin typeface="Calibri" pitchFamily="34" charset="0"/>
                <a:ea typeface="Calibri" pitchFamily="34" charset="0"/>
                <a:cs typeface="Calibri" pitchFamily="34" charset="0"/>
              </a:rPr>
              <a:t>possono offrire loro riposo e pasti</a:t>
            </a:r>
          </a:p>
          <a:p>
            <a:pPr marL="457200" indent="-457200">
              <a:buFontTx/>
              <a:buChar char="-"/>
            </a:pPr>
            <a:r>
              <a:rPr lang="it-IT" sz="3200" b="1" dirty="0" smtClean="0">
                <a:latin typeface="Calibri" pitchFamily="34" charset="0"/>
                <a:ea typeface="Calibri" pitchFamily="34" charset="0"/>
                <a:cs typeface="Calibri" pitchFamily="34" charset="0"/>
              </a:rPr>
              <a:t>hanno interesse a rifornirli </a:t>
            </a:r>
            <a:r>
              <a:rPr lang="it-IT" sz="3200" b="1" dirty="0">
                <a:latin typeface="Calibri" pitchFamily="34" charset="0"/>
                <a:ea typeface="Calibri" pitchFamily="34" charset="0"/>
                <a:cs typeface="Calibri" pitchFamily="34" charset="0"/>
              </a:rPr>
              <a:t>e </a:t>
            </a:r>
            <a:r>
              <a:rPr lang="it-IT" sz="3200" b="1" dirty="0" smtClean="0">
                <a:latin typeface="Calibri" pitchFamily="34" charset="0"/>
                <a:ea typeface="Calibri" pitchFamily="34" charset="0"/>
                <a:cs typeface="Calibri" pitchFamily="34" charset="0"/>
              </a:rPr>
              <a:t>attrezzarli </a:t>
            </a:r>
          </a:p>
          <a:p>
            <a:pPr marL="457200" indent="-457200">
              <a:buFontTx/>
              <a:buChar char="-"/>
            </a:pPr>
            <a:r>
              <a:rPr lang="it-IT" sz="3200" b="1" dirty="0" smtClean="0">
                <a:latin typeface="Calibri" pitchFamily="34" charset="0"/>
                <a:ea typeface="Calibri" pitchFamily="34" charset="0"/>
                <a:cs typeface="Calibri" pitchFamily="34" charset="0"/>
              </a:rPr>
              <a:t>li incontrano e possono mostrare loro la cultura dei luoghi</a:t>
            </a:r>
            <a:endParaRPr lang="it-IT" sz="3200" b="1" dirty="0">
              <a:latin typeface="Calibri" pitchFamily="34" charset="0"/>
              <a:ea typeface="Calibri" pitchFamily="34" charset="0"/>
              <a:cs typeface="Calibri" pitchFamily="34" charset="0"/>
            </a:endParaRPr>
          </a:p>
          <a:p>
            <a:r>
              <a:rPr lang="it-IT" sz="3200" b="1" dirty="0" smtClean="0">
                <a:latin typeface="Calibri" pitchFamily="34" charset="0"/>
                <a:ea typeface="Calibri" pitchFamily="34" charset="0"/>
                <a:cs typeface="Calibri" pitchFamily="34" charset="0"/>
              </a:rPr>
              <a:t>  </a:t>
            </a:r>
            <a:endParaRPr lang="it-IT" sz="3200" b="1" dirty="0">
              <a:latin typeface="Calibri" pitchFamily="34" charset="0"/>
              <a:ea typeface="Calibri" pitchFamily="34" charset="0"/>
              <a:cs typeface="Calibri" pitchFamily="34" charset="0"/>
            </a:endParaRPr>
          </a:p>
          <a:p>
            <a:endParaRPr lang="it-IT" sz="2000" b="1" dirty="0"/>
          </a:p>
          <a:p>
            <a:r>
              <a:rPr lang="it-IT" sz="2400" b="1" dirty="0">
                <a:solidFill>
                  <a:srgbClr val="0070C0"/>
                </a:solidFill>
                <a:latin typeface="Calibri" pitchFamily="34" charset="0"/>
                <a:ea typeface="Calibri" pitchFamily="34" charset="0"/>
                <a:cs typeface="Calibri" pitchFamily="34" charset="0"/>
              </a:rPr>
              <a:t> </a:t>
            </a:r>
            <a:endParaRPr lang="it-IT" sz="2400" dirty="0">
              <a:solidFill>
                <a:srgbClr val="0070C0"/>
              </a:solidFill>
              <a:latin typeface="Calibri" pitchFamily="34" charset="0"/>
              <a:ea typeface="Calibri" pitchFamily="34" charset="0"/>
              <a:cs typeface="Calibri" pitchFamily="34" charset="0"/>
            </a:endParaRPr>
          </a:p>
        </p:txBody>
      </p:sp>
    </p:spTree>
    <p:extLst>
      <p:ext uri="{BB962C8B-B14F-4D97-AF65-F5344CB8AC3E}">
        <p14:creationId xmlns:p14="http://schemas.microsoft.com/office/powerpoint/2010/main" val="2988515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076840" y="730565"/>
            <a:ext cx="8442583" cy="745668"/>
          </a:xfrm>
        </p:spPr>
        <p:txBody>
          <a:bodyPr>
            <a:noAutofit/>
          </a:bodyPr>
          <a:lstStyle/>
          <a:p>
            <a:pPr algn="ctr"/>
            <a:r>
              <a:rPr lang="it-IT" sz="3200" b="1" dirty="0" smtClean="0"/>
              <a:t>Perché una Fiera e perché nel Cassinate ?</a:t>
            </a:r>
            <a:endParaRPr lang="it-IT" sz="3200" b="1" dirty="0"/>
          </a:p>
        </p:txBody>
      </p:sp>
      <p:pic>
        <p:nvPicPr>
          <p:cNvPr id="6" name="Immagine 5"/>
          <p:cNvPicPr>
            <a:picLocks noChangeAspect="1"/>
          </p:cNvPicPr>
          <p:nvPr/>
        </p:nvPicPr>
        <p:blipFill>
          <a:blip r:embed="rId4"/>
          <a:stretch>
            <a:fillRect/>
          </a:stretch>
        </p:blipFill>
        <p:spPr>
          <a:xfrm>
            <a:off x="422153" y="484707"/>
            <a:ext cx="219475" cy="5883150"/>
          </a:xfrm>
          <a:prstGeom prst="rect">
            <a:avLst/>
          </a:prstGeom>
        </p:spPr>
      </p:pic>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9" name="Sottotitolo 4"/>
          <p:cNvSpPr txBox="1">
            <a:spLocks/>
          </p:cNvSpPr>
          <p:nvPr/>
        </p:nvSpPr>
        <p:spPr>
          <a:xfrm>
            <a:off x="2483238" y="5003074"/>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400" b="1" dirty="0"/>
          </a:p>
        </p:txBody>
      </p:sp>
      <p:pic>
        <p:nvPicPr>
          <p:cNvPr id="2" name="Immagin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4533" y="1674973"/>
            <a:ext cx="9144000" cy="3517900"/>
          </a:xfrm>
          <a:prstGeom prst="rect">
            <a:avLst/>
          </a:prstGeom>
        </p:spPr>
      </p:pic>
    </p:spTree>
    <p:extLst>
      <p:ext uri="{BB962C8B-B14F-4D97-AF65-F5344CB8AC3E}">
        <p14:creationId xmlns:p14="http://schemas.microsoft.com/office/powerpoint/2010/main" val="14354765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076840" y="730565"/>
            <a:ext cx="8442583" cy="745668"/>
          </a:xfrm>
        </p:spPr>
        <p:txBody>
          <a:bodyPr>
            <a:noAutofit/>
          </a:bodyPr>
          <a:lstStyle/>
          <a:p>
            <a:pPr algn="ctr"/>
            <a:r>
              <a:rPr lang="it-IT" sz="3200" b="1" dirty="0" smtClean="0"/>
              <a:t>Perché una Fiera produce Sviluppo locale</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9" name="Sottotitolo 4"/>
          <p:cNvSpPr txBox="1">
            <a:spLocks/>
          </p:cNvSpPr>
          <p:nvPr/>
        </p:nvSpPr>
        <p:spPr>
          <a:xfrm>
            <a:off x="2483238" y="5003074"/>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400" b="1" dirty="0"/>
          </a:p>
        </p:txBody>
      </p:sp>
      <p:sp>
        <p:nvSpPr>
          <p:cNvPr id="15" name="Sottotitolo 4"/>
          <p:cNvSpPr txBox="1">
            <a:spLocks/>
          </p:cNvSpPr>
          <p:nvPr/>
        </p:nvSpPr>
        <p:spPr>
          <a:xfrm>
            <a:off x="5516376" y="4849971"/>
            <a:ext cx="5003047"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tabLst>
                <a:tab pos="177800" algn="l"/>
              </a:tabLst>
            </a:pPr>
            <a:r>
              <a:rPr lang="it-IT" b="1" dirty="0" smtClean="0"/>
              <a:t>Molti  Enti e molte imprese espositive restano per alcuni giorni sul territorio , molti Enti e Imprese li incontrano per confrontarsi e fare accordi, molti fruitori di entrambi partecipano per conoscere. Tutti portano con sé l’immagine del luogo dove sono stati e, se sono stati ben accolti, ritornano per turismo.  Poi ci sono i fornitori di servizi, quelli che partecipano ai Convegni , altri che vogliono incontrare persone e altri che vogliono rappresentare politiche e strategie </a:t>
            </a:r>
            <a:endParaRPr lang="it-IT" b="1" dirty="0"/>
          </a:p>
        </p:txBody>
      </p:sp>
      <p:pic>
        <p:nvPicPr>
          <p:cNvPr id="3" name="Im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4452" y="1706385"/>
            <a:ext cx="3331176" cy="3842566"/>
          </a:xfrm>
          <a:prstGeom prst="rect">
            <a:avLst/>
          </a:prstGeom>
        </p:spPr>
      </p:pic>
      <p:sp>
        <p:nvSpPr>
          <p:cNvPr id="4" name="CasellaDiTesto 3"/>
          <p:cNvSpPr txBox="1"/>
          <p:nvPr/>
        </p:nvSpPr>
        <p:spPr>
          <a:xfrm>
            <a:off x="1804452" y="5748742"/>
            <a:ext cx="3331176" cy="369332"/>
          </a:xfrm>
          <a:prstGeom prst="rect">
            <a:avLst/>
          </a:prstGeom>
          <a:noFill/>
        </p:spPr>
        <p:txBody>
          <a:bodyPr wrap="square" rtlCol="0">
            <a:spAutoFit/>
          </a:bodyPr>
          <a:lstStyle/>
          <a:p>
            <a:r>
              <a:rPr lang="it-IT" dirty="0" smtClean="0"/>
              <a:t>Immagine di A. Vitagliano</a:t>
            </a:r>
            <a:endParaRPr lang="it-IT" dirty="0"/>
          </a:p>
        </p:txBody>
      </p:sp>
    </p:spTree>
    <p:extLst>
      <p:ext uri="{BB962C8B-B14F-4D97-AF65-F5344CB8AC3E}">
        <p14:creationId xmlns:p14="http://schemas.microsoft.com/office/powerpoint/2010/main" val="26486331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076840" y="730565"/>
            <a:ext cx="8036185" cy="745668"/>
          </a:xfrm>
        </p:spPr>
        <p:txBody>
          <a:bodyPr>
            <a:noAutofit/>
          </a:bodyPr>
          <a:lstStyle/>
          <a:p>
            <a:pPr algn="ctr"/>
            <a:r>
              <a:rPr lang="it-IT" sz="3200" b="1" dirty="0" smtClean="0"/>
              <a:t>Perché nel Cassinate ci passano </a:t>
            </a:r>
            <a:r>
              <a:rPr lang="it-IT" sz="3200" b="1" dirty="0" smtClean="0"/>
              <a:t>molti </a:t>
            </a:r>
            <a:r>
              <a:rPr lang="it-IT" sz="3200" b="1" dirty="0" smtClean="0"/>
              <a:t>Cammini e </a:t>
            </a:r>
            <a:r>
              <a:rPr lang="it-IT" sz="3200" b="1" dirty="0" smtClean="0"/>
              <a:t>2 ICE </a:t>
            </a:r>
            <a:endParaRPr lang="it-IT" sz="3200" b="1" dirty="0"/>
          </a:p>
        </p:txBody>
      </p:sp>
      <p:pic>
        <p:nvPicPr>
          <p:cNvPr id="6" name="Immagine 5"/>
          <p:cNvPicPr>
            <a:picLocks noChangeAspect="1"/>
          </p:cNvPicPr>
          <p:nvPr/>
        </p:nvPicPr>
        <p:blipFill>
          <a:blip r:embed="rId4"/>
          <a:stretch>
            <a:fillRect/>
          </a:stretch>
        </p:blipFill>
        <p:spPr>
          <a:xfrm>
            <a:off x="422153" y="484707"/>
            <a:ext cx="219475" cy="5883150"/>
          </a:xfrm>
          <a:prstGeom prst="rect">
            <a:avLst/>
          </a:prstGeom>
        </p:spPr>
      </p:pic>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9" name="Sottotitolo 4"/>
          <p:cNvSpPr txBox="1">
            <a:spLocks/>
          </p:cNvSpPr>
          <p:nvPr/>
        </p:nvSpPr>
        <p:spPr>
          <a:xfrm>
            <a:off x="2483238" y="5003074"/>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400" b="1" dirty="0"/>
          </a:p>
        </p:txBody>
      </p:sp>
      <p:pic>
        <p:nvPicPr>
          <p:cNvPr id="2" name="Immagin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4533" y="1674973"/>
            <a:ext cx="9144000" cy="3517900"/>
          </a:xfrm>
          <a:prstGeom prst="rect">
            <a:avLst/>
          </a:prstGeom>
        </p:spPr>
      </p:pic>
      <p:sp>
        <p:nvSpPr>
          <p:cNvPr id="15" name="Sottotitolo 4"/>
          <p:cNvSpPr txBox="1">
            <a:spLocks/>
          </p:cNvSpPr>
          <p:nvPr/>
        </p:nvSpPr>
        <p:spPr>
          <a:xfrm>
            <a:off x="1446663" y="5345783"/>
            <a:ext cx="9321870"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r>
              <a:rPr lang="it-IT" b="1" dirty="0" smtClean="0"/>
              <a:t>La Francigena </a:t>
            </a:r>
            <a:r>
              <a:rPr lang="it-IT" b="1" dirty="0" smtClean="0"/>
              <a:t>nel </a:t>
            </a:r>
            <a:r>
              <a:rPr lang="it-IT" b="1" dirty="0" smtClean="0"/>
              <a:t>Sud, </a:t>
            </a:r>
            <a:r>
              <a:rPr lang="it-IT" b="1" dirty="0" err="1" smtClean="0"/>
              <a:t>laLiberation</a:t>
            </a:r>
            <a:r>
              <a:rPr lang="it-IT" b="1" dirty="0" smtClean="0"/>
              <a:t> </a:t>
            </a:r>
            <a:r>
              <a:rPr lang="it-IT" b="1" dirty="0" err="1" smtClean="0"/>
              <a:t>Route</a:t>
            </a:r>
            <a:r>
              <a:rPr lang="it-IT" b="1" dirty="0" smtClean="0"/>
              <a:t> </a:t>
            </a:r>
            <a:r>
              <a:rPr lang="it-IT" b="1" dirty="0"/>
              <a:t> </a:t>
            </a:r>
            <a:r>
              <a:rPr lang="it-IT" b="1" dirty="0" smtClean="0"/>
              <a:t>Europe , il Gran Percorso della Memoria </a:t>
            </a:r>
            <a:r>
              <a:rPr lang="it-IT" b="1" dirty="0" smtClean="0"/>
              <a:t>il </a:t>
            </a:r>
            <a:r>
              <a:rPr lang="it-IT" b="1" dirty="0" smtClean="0"/>
              <a:t>Cammino di San Benedetto, il  </a:t>
            </a:r>
            <a:r>
              <a:rPr lang="it-IT" b="1" dirty="0"/>
              <a:t>Cammino di San Filippo Neri, la Madonna del Canneto</a:t>
            </a:r>
            <a:r>
              <a:rPr lang="it-IT" b="1" dirty="0" smtClean="0"/>
              <a:t>, </a:t>
            </a:r>
            <a:r>
              <a:rPr lang="it-IT" b="1" dirty="0"/>
              <a:t>i sentieri </a:t>
            </a:r>
            <a:r>
              <a:rPr lang="it-IT" b="1" dirty="0" smtClean="0"/>
              <a:t>della </a:t>
            </a:r>
            <a:r>
              <a:rPr lang="it-IT" b="1" dirty="0" smtClean="0"/>
              <a:t>montagna, le ciclabili, ecc. </a:t>
            </a:r>
            <a:endParaRPr lang="it-IT" b="1" dirty="0"/>
          </a:p>
        </p:txBody>
      </p:sp>
      <p:pic>
        <p:nvPicPr>
          <p:cNvPr id="20" name="Immagine 19"/>
          <p:cNvPicPr/>
          <p:nvPr/>
        </p:nvPicPr>
        <p:blipFill>
          <a:blip r:embed="rId6">
            <a:extLst>
              <a:ext uri="{28A0092B-C50C-407E-A947-70E740481C1C}">
                <a14:useLocalDpi xmlns:a14="http://schemas.microsoft.com/office/drawing/2010/main" val="0"/>
              </a:ext>
            </a:extLst>
          </a:blip>
          <a:stretch>
            <a:fillRect/>
          </a:stretch>
        </p:blipFill>
        <p:spPr>
          <a:xfrm>
            <a:off x="5825058" y="1916165"/>
            <a:ext cx="742950" cy="965835"/>
          </a:xfrm>
          <a:prstGeom prst="rect">
            <a:avLst/>
          </a:prstGeom>
        </p:spPr>
      </p:pic>
      <p:pic>
        <p:nvPicPr>
          <p:cNvPr id="2050" name="Picture 2" descr="logo-aevf-e-coe"/>
          <p:cNvPicPr>
            <a:picLocks noChangeAspect="1" noChangeArrowheads="1"/>
          </p:cNvPicPr>
          <p:nvPr/>
        </p:nvPicPr>
        <p:blipFill>
          <a:blip r:embed="rId7">
            <a:extLst>
              <a:ext uri="{28A0092B-C50C-407E-A947-70E740481C1C}">
                <a14:useLocalDpi xmlns:a14="http://schemas.microsoft.com/office/drawing/2010/main" val="0"/>
              </a:ext>
            </a:extLst>
          </a:blip>
          <a:srcRect r="64859"/>
          <a:stretch>
            <a:fillRect/>
          </a:stretch>
        </p:blipFill>
        <p:spPr bwMode="auto">
          <a:xfrm>
            <a:off x="7826849" y="2882000"/>
            <a:ext cx="1047750" cy="7350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95483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991242" y="683645"/>
            <a:ext cx="8528181" cy="745668"/>
          </a:xfrm>
        </p:spPr>
        <p:txBody>
          <a:bodyPr>
            <a:noAutofit/>
          </a:bodyPr>
          <a:lstStyle/>
          <a:p>
            <a:pPr algn="ctr">
              <a:lnSpc>
                <a:spcPts val="3840"/>
              </a:lnSpc>
              <a:spcBef>
                <a:spcPts val="0"/>
              </a:spcBef>
              <a:spcAft>
                <a:spcPts val="0"/>
              </a:spcAft>
            </a:pPr>
            <a:r>
              <a:rPr lang="it-IT" sz="2400" b="1" dirty="0" smtClean="0"/>
              <a:t>Perché  c’è UNICAS, i  Comuni sono associati dal 2004</a:t>
            </a:r>
          </a:p>
          <a:p>
            <a:pPr algn="ctr">
              <a:lnSpc>
                <a:spcPts val="3840"/>
              </a:lnSpc>
              <a:spcBef>
                <a:spcPts val="0"/>
              </a:spcBef>
              <a:spcAft>
                <a:spcPts val="0"/>
              </a:spcAft>
            </a:pPr>
            <a:r>
              <a:rPr lang="it-IT" sz="2400" b="1" dirty="0" smtClean="0"/>
              <a:t>e ora sono nate anche </a:t>
            </a:r>
            <a:r>
              <a:rPr lang="it-IT" sz="2400" b="1" dirty="0" smtClean="0"/>
              <a:t>le </a:t>
            </a:r>
            <a:r>
              <a:rPr lang="it-IT" sz="2400" b="1" dirty="0" smtClean="0"/>
              <a:t>DMO</a:t>
            </a:r>
            <a:endParaRPr lang="it-IT" sz="24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9" name="Sottotitolo 4"/>
          <p:cNvSpPr txBox="1">
            <a:spLocks/>
          </p:cNvSpPr>
          <p:nvPr/>
        </p:nvSpPr>
        <p:spPr>
          <a:xfrm>
            <a:off x="2483238" y="5003074"/>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4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2439" y="1741916"/>
            <a:ext cx="7864988" cy="3025836"/>
          </a:xfrm>
          <a:prstGeom prst="rect">
            <a:avLst/>
          </a:prstGeom>
        </p:spPr>
      </p:pic>
      <p:pic>
        <p:nvPicPr>
          <p:cNvPr id="21" name="Picture 3" descr="C:\Users\Renato Di Gregorio\Documents\Ergonomia\211119Workshop\UNICA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093" y="2882000"/>
            <a:ext cx="958133" cy="1084203"/>
          </a:xfrm>
          <a:prstGeom prst="rect">
            <a:avLst/>
          </a:prstGeom>
          <a:noFill/>
          <a:extLst>
            <a:ext uri="{909E8E84-426E-40DD-AFC4-6F175D3DCCD1}">
              <a14:hiddenFill xmlns:a14="http://schemas.microsoft.com/office/drawing/2010/main">
                <a:solidFill>
                  <a:srgbClr val="FFFFFF"/>
                </a:solidFill>
              </a14:hiddenFill>
            </a:ext>
          </a:extLst>
        </p:spPr>
      </p:pic>
      <p:pic>
        <p:nvPicPr>
          <p:cNvPr id="22" name="Immagine 21" descr="LogoSERAF"/>
          <p:cNvPicPr/>
          <p:nvPr/>
        </p:nvPicPr>
        <p:blipFill>
          <a:blip r:embed="rId6">
            <a:extLst>
              <a:ext uri="{28A0092B-C50C-407E-A947-70E740481C1C}">
                <a14:useLocalDpi xmlns:a14="http://schemas.microsoft.com/office/drawing/2010/main" val="0"/>
              </a:ext>
            </a:extLst>
          </a:blip>
          <a:srcRect/>
          <a:stretch>
            <a:fillRect/>
          </a:stretch>
        </p:blipFill>
        <p:spPr bwMode="auto">
          <a:xfrm>
            <a:off x="1770379" y="5007362"/>
            <a:ext cx="998761" cy="1107325"/>
          </a:xfrm>
          <a:prstGeom prst="rect">
            <a:avLst/>
          </a:prstGeom>
          <a:noFill/>
          <a:ln>
            <a:solidFill>
              <a:schemeClr val="accent6">
                <a:lumMod val="75000"/>
              </a:schemeClr>
            </a:solidFill>
          </a:ln>
        </p:spPr>
      </p:pic>
      <p:pic>
        <p:nvPicPr>
          <p:cNvPr id="18" name="Immagine 17" descr="Logo_TerradeiCammini_Eu"/>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45423" y="5037691"/>
            <a:ext cx="866775" cy="1080135"/>
          </a:xfrm>
          <a:prstGeom prst="rect">
            <a:avLst/>
          </a:prstGeom>
          <a:noFill/>
          <a:ln w="9525">
            <a:solidFill>
              <a:schemeClr val="tx2"/>
            </a:solidFill>
            <a:miter lim="800000"/>
            <a:headEnd/>
            <a:tailEnd/>
          </a:ln>
        </p:spPr>
      </p:pic>
      <p:pic>
        <p:nvPicPr>
          <p:cNvPr id="23" name="Immagine 22" descr="LogoSERAL"/>
          <p:cNvPicPr/>
          <p:nvPr/>
        </p:nvPicPr>
        <p:blipFill>
          <a:blip r:embed="rId8">
            <a:extLst>
              <a:ext uri="{28A0092B-C50C-407E-A947-70E740481C1C}">
                <a14:useLocalDpi xmlns:a14="http://schemas.microsoft.com/office/drawing/2010/main" val="0"/>
              </a:ext>
            </a:extLst>
          </a:blip>
          <a:srcRect/>
          <a:stretch>
            <a:fillRect/>
          </a:stretch>
        </p:blipFill>
        <p:spPr bwMode="auto">
          <a:xfrm>
            <a:off x="4528439" y="5095636"/>
            <a:ext cx="1113081" cy="1019051"/>
          </a:xfrm>
          <a:prstGeom prst="rect">
            <a:avLst/>
          </a:prstGeom>
          <a:noFill/>
          <a:ln>
            <a:solidFill>
              <a:schemeClr val="tx2"/>
            </a:solidFill>
          </a:ln>
        </p:spPr>
      </p:pic>
      <p:sp>
        <p:nvSpPr>
          <p:cNvPr id="8" name="CasellaDiTesto 7"/>
          <p:cNvSpPr txBox="1"/>
          <p:nvPr/>
        </p:nvSpPr>
        <p:spPr>
          <a:xfrm>
            <a:off x="6544899" y="5207081"/>
            <a:ext cx="3613656" cy="923330"/>
          </a:xfrm>
          <a:prstGeom prst="rect">
            <a:avLst/>
          </a:prstGeom>
          <a:noFill/>
        </p:spPr>
        <p:txBody>
          <a:bodyPr wrap="square" rtlCol="0">
            <a:spAutoFit/>
          </a:bodyPr>
          <a:lstStyle/>
          <a:p>
            <a:r>
              <a:rPr lang="it-IT" b="1" dirty="0"/>
              <a:t>DMO Terre dei Cammini</a:t>
            </a:r>
          </a:p>
          <a:p>
            <a:r>
              <a:rPr lang="it-IT" b="1" dirty="0"/>
              <a:t>DMO Lazio Meridionale </a:t>
            </a:r>
            <a:endParaRPr lang="it-IT" b="1" dirty="0" smtClean="0"/>
          </a:p>
          <a:p>
            <a:r>
              <a:rPr lang="it-IT" b="1" dirty="0" smtClean="0"/>
              <a:t>DMO Ciociaria Valle di Comino</a:t>
            </a:r>
            <a:endParaRPr lang="it-IT" b="1" dirty="0"/>
          </a:p>
        </p:txBody>
      </p:sp>
      <p:sp>
        <p:nvSpPr>
          <p:cNvPr id="9" name="CasellaDiTesto 8"/>
          <p:cNvSpPr txBox="1"/>
          <p:nvPr/>
        </p:nvSpPr>
        <p:spPr>
          <a:xfrm>
            <a:off x="5900828" y="5207081"/>
            <a:ext cx="644071" cy="707886"/>
          </a:xfrm>
          <a:prstGeom prst="rect">
            <a:avLst/>
          </a:prstGeom>
          <a:noFill/>
        </p:spPr>
        <p:txBody>
          <a:bodyPr wrap="square" rtlCol="0">
            <a:spAutoFit/>
          </a:bodyPr>
          <a:lstStyle/>
          <a:p>
            <a:r>
              <a:rPr lang="it-IT" sz="4000" dirty="0"/>
              <a:t>+</a:t>
            </a:r>
            <a:endParaRPr lang="it-IT" dirty="0"/>
          </a:p>
        </p:txBody>
      </p:sp>
      <p:sp>
        <p:nvSpPr>
          <p:cNvPr id="25" name="Ovale 24"/>
          <p:cNvSpPr/>
          <p:nvPr/>
        </p:nvSpPr>
        <p:spPr>
          <a:xfrm>
            <a:off x="2769140" y="1741916"/>
            <a:ext cx="7529487" cy="229782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7411096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076840" y="730565"/>
            <a:ext cx="8036185" cy="745668"/>
          </a:xfrm>
        </p:spPr>
        <p:txBody>
          <a:bodyPr>
            <a:noAutofit/>
          </a:bodyPr>
          <a:lstStyle/>
          <a:p>
            <a:pPr algn="ctr"/>
            <a:r>
              <a:rPr lang="it-IT" sz="3200" b="1" dirty="0" smtClean="0"/>
              <a:t>Perché il Territorio conta sui Cammini per far conoscere i patrimoni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9" name="Sottotitolo 4"/>
          <p:cNvSpPr txBox="1">
            <a:spLocks/>
          </p:cNvSpPr>
          <p:nvPr/>
        </p:nvSpPr>
        <p:spPr>
          <a:xfrm>
            <a:off x="2483238" y="5003074"/>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4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1244" y="1684919"/>
            <a:ext cx="7547661" cy="2903753"/>
          </a:xfrm>
          <a:prstGeom prst="rect">
            <a:avLst/>
          </a:prstGeom>
        </p:spPr>
      </p:pic>
      <p:pic>
        <p:nvPicPr>
          <p:cNvPr id="4" name="Immagin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1244" y="4702836"/>
            <a:ext cx="3504527" cy="1866697"/>
          </a:xfrm>
          <a:prstGeom prst="rect">
            <a:avLst/>
          </a:prstGeom>
        </p:spPr>
      </p:pic>
      <p:pic>
        <p:nvPicPr>
          <p:cNvPr id="7" name="Immagin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17512" y="4702836"/>
            <a:ext cx="4031705" cy="1866697"/>
          </a:xfrm>
          <a:prstGeom prst="rect">
            <a:avLst/>
          </a:prstGeom>
        </p:spPr>
      </p:pic>
    </p:spTree>
    <p:extLst>
      <p:ext uri="{BB962C8B-B14F-4D97-AF65-F5344CB8AC3E}">
        <p14:creationId xmlns:p14="http://schemas.microsoft.com/office/powerpoint/2010/main" val="2463898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ttangolo 1"/>
          <p:cNvSpPr>
            <a:spLocks noChangeArrowheads="1"/>
          </p:cNvSpPr>
          <p:nvPr/>
        </p:nvSpPr>
        <p:spPr bwMode="auto">
          <a:xfrm>
            <a:off x="2256367" y="692151"/>
            <a:ext cx="9215967"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it-IT" sz="1100" dirty="0">
              <a:solidFill>
                <a:srgbClr val="000000"/>
              </a:solidFill>
            </a:endParaRPr>
          </a:p>
          <a:p>
            <a:r>
              <a:rPr lang="it-IT" sz="3200" b="1" dirty="0" smtClean="0">
                <a:latin typeface="Calibri" pitchFamily="34" charset="0"/>
                <a:ea typeface="Calibri" pitchFamily="34" charset="0"/>
                <a:cs typeface="Calibri" pitchFamily="34" charset="0"/>
              </a:rPr>
              <a:t>Al servizio di tutti i Cammini </a:t>
            </a:r>
            <a:endParaRPr lang="it-IT" sz="3200" b="1" dirty="0">
              <a:latin typeface="Calibri" pitchFamily="34" charset="0"/>
              <a:ea typeface="Calibri" pitchFamily="34" charset="0"/>
              <a:cs typeface="Calibri" pitchFamily="34" charset="0"/>
            </a:endParaRPr>
          </a:p>
          <a:p>
            <a:endParaRPr lang="it-IT" sz="2000" b="1" dirty="0"/>
          </a:p>
          <a:p>
            <a:r>
              <a:rPr lang="it-IT" sz="2400" b="1" dirty="0">
                <a:solidFill>
                  <a:srgbClr val="0070C0"/>
                </a:solidFill>
                <a:latin typeface="Calibri" pitchFamily="34" charset="0"/>
                <a:ea typeface="Calibri" pitchFamily="34" charset="0"/>
                <a:cs typeface="Calibri" pitchFamily="34" charset="0"/>
              </a:rPr>
              <a:t> </a:t>
            </a:r>
            <a:endParaRPr lang="it-IT" sz="2400" dirty="0">
              <a:solidFill>
                <a:srgbClr val="0070C0"/>
              </a:solidFill>
              <a:latin typeface="Calibri" pitchFamily="34" charset="0"/>
              <a:ea typeface="Calibri" pitchFamily="34" charset="0"/>
              <a:cs typeface="Calibri" pitchFamily="34" charset="0"/>
            </a:endParaRPr>
          </a:p>
        </p:txBody>
      </p:sp>
      <p:sp>
        <p:nvSpPr>
          <p:cNvPr id="5" name="Rettangolo arrotondato 4"/>
          <p:cNvSpPr/>
          <p:nvPr/>
        </p:nvSpPr>
        <p:spPr>
          <a:xfrm>
            <a:off x="7549521" y="5110096"/>
            <a:ext cx="2214033" cy="101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400" b="1" dirty="0" smtClean="0"/>
              <a:t>Ergonomia </a:t>
            </a:r>
          </a:p>
          <a:p>
            <a:pPr algn="ctr">
              <a:defRPr/>
            </a:pPr>
            <a:r>
              <a:rPr lang="it-IT" sz="2400" b="1" dirty="0" smtClean="0"/>
              <a:t>Fisica</a:t>
            </a:r>
            <a:endParaRPr lang="it-IT" sz="2400" b="1" dirty="0"/>
          </a:p>
        </p:txBody>
      </p:sp>
      <p:sp>
        <p:nvSpPr>
          <p:cNvPr id="6" name="Rettangolo arrotondato 5"/>
          <p:cNvSpPr/>
          <p:nvPr/>
        </p:nvSpPr>
        <p:spPr>
          <a:xfrm>
            <a:off x="7770063" y="1359636"/>
            <a:ext cx="2334684" cy="9080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400" b="1" dirty="0" smtClean="0"/>
              <a:t>Ergonomia </a:t>
            </a:r>
            <a:r>
              <a:rPr lang="it-IT" sz="2400" b="1" dirty="0"/>
              <a:t>organizzativa </a:t>
            </a:r>
          </a:p>
        </p:txBody>
      </p:sp>
      <p:sp>
        <p:nvSpPr>
          <p:cNvPr id="7" name="Rettangolo arrotondato 6"/>
          <p:cNvSpPr/>
          <p:nvPr/>
        </p:nvSpPr>
        <p:spPr>
          <a:xfrm>
            <a:off x="1033328" y="3154580"/>
            <a:ext cx="2017183" cy="9461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400" b="1" dirty="0" smtClean="0"/>
              <a:t>Ergonomia </a:t>
            </a:r>
            <a:r>
              <a:rPr lang="it-IT" sz="2400" b="1" dirty="0"/>
              <a:t>Cognitiva </a:t>
            </a:r>
          </a:p>
        </p:txBody>
      </p:sp>
      <p:sp>
        <p:nvSpPr>
          <p:cNvPr id="2" name="Ovale 1"/>
          <p:cNvSpPr/>
          <p:nvPr/>
        </p:nvSpPr>
        <p:spPr>
          <a:xfrm>
            <a:off x="2142699" y="1596788"/>
            <a:ext cx="8447964" cy="414891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146" name="Picture 2" descr="C:\Users\Renato Di Gregorio\Documents\Ergonomia\211119Workshop\i 4 Cammin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9734" y="2717351"/>
            <a:ext cx="6720244" cy="1677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030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7" descr="Logoperstam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933" y="2243139"/>
            <a:ext cx="1244600" cy="936625"/>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22532" name="Picture 9" descr="ie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7866" y="762000"/>
            <a:ext cx="2324100"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7" descr="Logoperstam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517" y="3932239"/>
            <a:ext cx="1244600" cy="936625"/>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2534" name="CasellaDiTesto 1"/>
          <p:cNvSpPr txBox="1">
            <a:spLocks noChangeArrowheads="1"/>
          </p:cNvSpPr>
          <p:nvPr/>
        </p:nvSpPr>
        <p:spPr bwMode="auto">
          <a:xfrm>
            <a:off x="1193800" y="5070476"/>
            <a:ext cx="259291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it-IT" altLang="it-IT" b="1"/>
              <a:t>Società italiana di Ergonomia Sezione Lazio</a:t>
            </a:r>
          </a:p>
        </p:txBody>
      </p:sp>
      <p:sp>
        <p:nvSpPr>
          <p:cNvPr id="22535" name="CasellaDiTesto 12"/>
          <p:cNvSpPr txBox="1">
            <a:spLocks noChangeArrowheads="1"/>
          </p:cNvSpPr>
          <p:nvPr/>
        </p:nvSpPr>
        <p:spPr bwMode="auto">
          <a:xfrm>
            <a:off x="3151718" y="3284538"/>
            <a:ext cx="2592916"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it-IT" altLang="it-IT" b="1"/>
              <a:t>Società italiana di Ergonomia</a:t>
            </a:r>
          </a:p>
        </p:txBody>
      </p:sp>
      <p:sp>
        <p:nvSpPr>
          <p:cNvPr id="22536" name="Rettangolo 2"/>
          <p:cNvSpPr>
            <a:spLocks noChangeArrowheads="1"/>
          </p:cNvSpPr>
          <p:nvPr/>
        </p:nvSpPr>
        <p:spPr bwMode="auto">
          <a:xfrm>
            <a:off x="7632700" y="2914651"/>
            <a:ext cx="609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endParaRPr lang="it-IT" altLang="it-IT" i="1">
              <a:latin typeface="Constantia" pitchFamily="18" charset="0"/>
            </a:endParaRPr>
          </a:p>
          <a:p>
            <a:pPr eaLnBrk="1" hangingPunct="1"/>
            <a:r>
              <a:rPr lang="it-IT" altLang="it-IT" i="1">
                <a:latin typeface="Constantia" pitchFamily="18" charset="0"/>
              </a:rPr>
              <a:t> </a:t>
            </a:r>
            <a:endParaRPr lang="it-IT" altLang="it-IT"/>
          </a:p>
        </p:txBody>
      </p:sp>
      <p:sp>
        <p:nvSpPr>
          <p:cNvPr id="22537" name="CasellaDiTesto 13"/>
          <p:cNvSpPr txBox="1">
            <a:spLocks noChangeArrowheads="1"/>
          </p:cNvSpPr>
          <p:nvPr/>
        </p:nvSpPr>
        <p:spPr bwMode="auto">
          <a:xfrm>
            <a:off x="8508116" y="1781970"/>
            <a:ext cx="2592916"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it-IT" altLang="it-IT" b="1" dirty="0"/>
              <a:t>International </a:t>
            </a:r>
            <a:r>
              <a:rPr lang="it-IT" altLang="it-IT" b="1" dirty="0" err="1"/>
              <a:t>Ergonomics</a:t>
            </a:r>
            <a:r>
              <a:rPr lang="it-IT" altLang="it-IT" b="1" dirty="0"/>
              <a:t> </a:t>
            </a:r>
            <a:r>
              <a:rPr lang="it-IT" altLang="it-IT" b="1" dirty="0" err="1"/>
              <a:t>Association</a:t>
            </a:r>
            <a:endParaRPr lang="it-IT" altLang="it-IT" b="1" dirty="0"/>
          </a:p>
        </p:txBody>
      </p:sp>
      <p:sp>
        <p:nvSpPr>
          <p:cNvPr id="22539" name="CasellaDiTesto 18"/>
          <p:cNvSpPr txBox="1">
            <a:spLocks noChangeArrowheads="1"/>
          </p:cNvSpPr>
          <p:nvPr/>
        </p:nvSpPr>
        <p:spPr bwMode="auto">
          <a:xfrm rot="20076664">
            <a:off x="3107568" y="4061997"/>
            <a:ext cx="82081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it-IT" altLang="it-IT" b="1" dirty="0" smtClean="0"/>
              <a:t>          </a:t>
            </a:r>
            <a:r>
              <a:rPr lang="it-IT" altLang="it-IT" sz="2000" b="1" dirty="0" smtClean="0">
                <a:solidFill>
                  <a:srgbClr val="FFFF00"/>
                </a:solidFill>
              </a:rPr>
              <a:t>presenza: regionale, nazionale, europea e internazionale </a:t>
            </a:r>
            <a:r>
              <a:rPr lang="it-IT" altLang="it-IT" b="1" dirty="0" smtClean="0"/>
              <a:t>.</a:t>
            </a:r>
          </a:p>
          <a:p>
            <a:r>
              <a:rPr lang="it-IT" altLang="it-IT" b="1" dirty="0" smtClean="0"/>
              <a:t>          Quello che serve per Cammini lunghi o itinerari culturali europei </a:t>
            </a:r>
            <a:endParaRPr lang="it-IT" altLang="it-IT" b="1" dirty="0"/>
          </a:p>
        </p:txBody>
      </p:sp>
      <p:pic>
        <p:nvPicPr>
          <p:cNvPr id="22541" name="Immagine 16" descr="LOGO-CRE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6018" y="749300"/>
            <a:ext cx="1696378" cy="136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2" name="CasellaDiTesto 12"/>
          <p:cNvSpPr txBox="1">
            <a:spLocks noChangeArrowheads="1"/>
          </p:cNvSpPr>
          <p:nvPr/>
        </p:nvSpPr>
        <p:spPr bwMode="auto">
          <a:xfrm>
            <a:off x="5915200" y="2243139"/>
            <a:ext cx="2592916"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it-IT" altLang="it-IT" b="1" dirty="0"/>
              <a:t>Centre for</a:t>
            </a:r>
          </a:p>
          <a:p>
            <a:r>
              <a:rPr lang="it-IT" altLang="it-IT" b="1" dirty="0" err="1"/>
              <a:t>Registration</a:t>
            </a:r>
            <a:endParaRPr lang="it-IT" altLang="it-IT" b="1" dirty="0"/>
          </a:p>
          <a:p>
            <a:r>
              <a:rPr lang="it-IT" altLang="it-IT" b="1" dirty="0"/>
              <a:t>of </a:t>
            </a:r>
            <a:r>
              <a:rPr lang="it-IT" altLang="it-IT" b="1" dirty="0" err="1"/>
              <a:t>European</a:t>
            </a:r>
            <a:endParaRPr lang="it-IT" altLang="it-IT" b="1" dirty="0"/>
          </a:p>
          <a:p>
            <a:r>
              <a:rPr lang="it-IT" altLang="it-IT" b="1" dirty="0" err="1"/>
              <a:t>Ergonomists</a:t>
            </a:r>
            <a:endParaRPr lang="it-IT" altLang="it-IT" b="1" dirty="0"/>
          </a:p>
        </p:txBody>
      </p:sp>
      <p:pic>
        <p:nvPicPr>
          <p:cNvPr id="22545" name="Immagin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813037" y="714877"/>
            <a:ext cx="2882900" cy="7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Connettore 2 4"/>
          <p:cNvCxnSpPr/>
          <p:nvPr/>
        </p:nvCxnSpPr>
        <p:spPr>
          <a:xfrm flipH="1">
            <a:off x="2490258" y="1633538"/>
            <a:ext cx="3175" cy="22014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p:nvPr/>
        </p:nvCxnSpPr>
        <p:spPr>
          <a:xfrm>
            <a:off x="2491317" y="2711450"/>
            <a:ext cx="1193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62291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9" name="Sottotitolo 4"/>
          <p:cNvSpPr txBox="1">
            <a:spLocks/>
          </p:cNvSpPr>
          <p:nvPr/>
        </p:nvSpPr>
        <p:spPr>
          <a:xfrm>
            <a:off x="2483238" y="5003074"/>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400" b="1" dirty="0"/>
          </a:p>
        </p:txBody>
      </p:sp>
      <p:sp>
        <p:nvSpPr>
          <p:cNvPr id="20" name="Sottotitolo 4"/>
          <p:cNvSpPr txBox="1">
            <a:spLocks/>
          </p:cNvSpPr>
          <p:nvPr/>
        </p:nvSpPr>
        <p:spPr>
          <a:xfrm>
            <a:off x="2309170" y="268333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endParaRPr lang="it-IT" sz="2800" b="1" dirty="0"/>
          </a:p>
        </p:txBody>
      </p:sp>
      <p:sp>
        <p:nvSpPr>
          <p:cNvPr id="2" name="Sottotitolo 1"/>
          <p:cNvSpPr>
            <a:spLocks noGrp="1"/>
          </p:cNvSpPr>
          <p:nvPr>
            <p:ph type="subTitle" idx="1"/>
          </p:nvPr>
        </p:nvSpPr>
        <p:spPr>
          <a:xfrm>
            <a:off x="2309170" y="699329"/>
            <a:ext cx="7886627" cy="1160213"/>
          </a:xfrm>
        </p:spPr>
        <p:txBody>
          <a:bodyPr>
            <a:normAutofit/>
          </a:bodyPr>
          <a:lstStyle/>
          <a:p>
            <a:pPr algn="l">
              <a:lnSpc>
                <a:spcPts val="3120"/>
              </a:lnSpc>
              <a:spcBef>
                <a:spcPts val="0"/>
              </a:spcBef>
              <a:spcAft>
                <a:spcPts val="0"/>
              </a:spcAft>
            </a:pPr>
            <a:r>
              <a:rPr lang="it-IT" sz="2800" dirty="0" smtClean="0"/>
              <a:t>………e  perché l’UNI </a:t>
            </a:r>
            <a:r>
              <a:rPr lang="it-IT" sz="2800" dirty="0" smtClean="0"/>
              <a:t>ha pubblicato </a:t>
            </a:r>
            <a:r>
              <a:rPr lang="it-IT" sz="2800" dirty="0" smtClean="0"/>
              <a:t>il 2/2024</a:t>
            </a:r>
            <a:r>
              <a:rPr lang="it-IT" sz="2800" dirty="0" smtClean="0"/>
              <a:t> </a:t>
            </a:r>
            <a:endParaRPr lang="it-IT" sz="2800" dirty="0" smtClean="0"/>
          </a:p>
          <a:p>
            <a:pPr algn="l">
              <a:lnSpc>
                <a:spcPts val="3120"/>
              </a:lnSpc>
              <a:spcBef>
                <a:spcPts val="0"/>
              </a:spcBef>
              <a:spcAft>
                <a:spcPts val="0"/>
              </a:spcAft>
            </a:pPr>
            <a:r>
              <a:rPr lang="it-IT" sz="2800" dirty="0" smtClean="0"/>
              <a:t> </a:t>
            </a:r>
            <a:r>
              <a:rPr lang="it-IT" sz="2800" dirty="0" smtClean="0"/>
              <a:t>la figura di «Ergonomo territorialista»</a:t>
            </a:r>
            <a:endParaRPr lang="it-IT" sz="2800" dirty="0"/>
          </a:p>
        </p:txBody>
      </p:sp>
      <p:sp>
        <p:nvSpPr>
          <p:cNvPr id="3" name="CasellaDiTesto 2"/>
          <p:cNvSpPr txBox="1"/>
          <p:nvPr/>
        </p:nvSpPr>
        <p:spPr>
          <a:xfrm>
            <a:off x="1236985" y="2232956"/>
            <a:ext cx="6651421" cy="3970318"/>
          </a:xfrm>
          <a:prstGeom prst="rect">
            <a:avLst/>
          </a:prstGeom>
          <a:noFill/>
        </p:spPr>
        <p:txBody>
          <a:bodyPr wrap="square" rtlCol="0">
            <a:spAutoFit/>
          </a:bodyPr>
          <a:lstStyle/>
          <a:p>
            <a:pPr algn="just"/>
            <a:r>
              <a:rPr lang="it-IT" b="1" dirty="0">
                <a:solidFill>
                  <a:srgbClr val="FFFF00"/>
                </a:solidFill>
              </a:rPr>
              <a:t>Ergonomo</a:t>
            </a:r>
            <a:r>
              <a:rPr lang="it-IT" b="1" dirty="0"/>
              <a:t>:  figura  professionale  che,  in  aggiunta  all’analisi  del  contesto  necessaria  per  </a:t>
            </a:r>
            <a:r>
              <a:rPr lang="it-IT" b="1" dirty="0" smtClean="0"/>
              <a:t>valutare l’ergonomia </a:t>
            </a:r>
            <a:r>
              <a:rPr lang="it-IT" b="1" dirty="0"/>
              <a:t>di un determinato sistema, processo, prodotto, servizio o territorio ed al contributo alla </a:t>
            </a:r>
            <a:r>
              <a:rPr lang="it-IT" b="1" dirty="0" err="1"/>
              <a:t>ri</a:t>
            </a:r>
            <a:r>
              <a:rPr lang="it-IT" b="1" dirty="0"/>
              <a:t>-progettazione o progettazione partecipata, condotta applicando metodi e strumenti consolidati, possiede competenze, conoscenze e abilità manageriali per negoziare con la committenza o per proporre alla </a:t>
            </a:r>
            <a:r>
              <a:rPr lang="it-IT" b="1" dirty="0" err="1"/>
              <a:t>Governance</a:t>
            </a:r>
            <a:r>
              <a:rPr lang="it-IT" b="1" dirty="0"/>
              <a:t> di un territorio, gli obiettivi  da perseguire e per condurre gruppi di lavoro multidisciplinari e </a:t>
            </a:r>
            <a:r>
              <a:rPr lang="it-IT" b="1" dirty="0" err="1"/>
              <a:t>interistituzionali</a:t>
            </a:r>
            <a:r>
              <a:rPr lang="it-IT" b="1" dirty="0"/>
              <a:t>, per lo studio e la progettazione di soluzioni ottimali, integrando la sicurezza, la performance dei sistemi e la qualità di vita sui territori con la soddisfazione ed il benessere degli esseri viventi che ne fruiscono.</a:t>
            </a:r>
          </a:p>
        </p:txBody>
      </p:sp>
      <p:pic>
        <p:nvPicPr>
          <p:cNvPr id="21" name="Picture 2" descr="C:\Users\Renato Di Gregorio\Documents\Ergonomia\211119Workshop\vagnaniFrancigen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21031" y="2272967"/>
            <a:ext cx="2024324" cy="3585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476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ttangolo 1"/>
          <p:cNvSpPr>
            <a:spLocks noChangeArrowheads="1"/>
          </p:cNvSpPr>
          <p:nvPr/>
        </p:nvSpPr>
        <p:spPr bwMode="auto">
          <a:xfrm>
            <a:off x="1273728" y="392263"/>
            <a:ext cx="9215967" cy="6170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it-IT" sz="1100" dirty="0">
              <a:solidFill>
                <a:srgbClr val="000000"/>
              </a:solidFill>
            </a:endParaRPr>
          </a:p>
          <a:p>
            <a:r>
              <a:rPr lang="it-IT" sz="3200" b="1" dirty="0" smtClean="0">
                <a:latin typeface="Calibri" pitchFamily="34" charset="0"/>
                <a:ea typeface="Calibri" pitchFamily="34" charset="0"/>
                <a:cs typeface="Calibri" pitchFamily="34" charset="0"/>
              </a:rPr>
              <a:t>           Nuova figura professionale ? Chi forma?</a:t>
            </a:r>
          </a:p>
          <a:p>
            <a:endParaRPr lang="it-IT" sz="3200" b="1" dirty="0">
              <a:latin typeface="Calibri" pitchFamily="34" charset="0"/>
              <a:ea typeface="Calibri" pitchFamily="34" charset="0"/>
              <a:cs typeface="Calibri" pitchFamily="34" charset="0"/>
            </a:endParaRPr>
          </a:p>
          <a:p>
            <a:r>
              <a:rPr lang="it-IT" sz="3200" b="1" dirty="0" smtClean="0">
                <a:latin typeface="Calibri" pitchFamily="34" charset="0"/>
                <a:ea typeface="Calibri" pitchFamily="34" charset="0"/>
                <a:cs typeface="Calibri" pitchFamily="34" charset="0"/>
              </a:rPr>
              <a:t>Le Scuole Superiori </a:t>
            </a:r>
          </a:p>
          <a:p>
            <a:endParaRPr lang="it-IT" sz="3200" b="1" dirty="0">
              <a:latin typeface="Calibri" pitchFamily="34" charset="0"/>
              <a:ea typeface="Calibri" pitchFamily="34" charset="0"/>
              <a:cs typeface="Calibri" pitchFamily="34" charset="0"/>
            </a:endParaRPr>
          </a:p>
          <a:p>
            <a:endParaRPr lang="it-IT" sz="3200" b="1" dirty="0" smtClean="0">
              <a:latin typeface="Calibri" pitchFamily="34" charset="0"/>
              <a:ea typeface="Calibri" pitchFamily="34" charset="0"/>
              <a:cs typeface="Calibri" pitchFamily="34" charset="0"/>
            </a:endParaRPr>
          </a:p>
          <a:p>
            <a:r>
              <a:rPr lang="it-IT" sz="3200" b="1" dirty="0" smtClean="0">
                <a:latin typeface="Calibri" pitchFamily="34" charset="0"/>
                <a:ea typeface="Calibri" pitchFamily="34" charset="0"/>
                <a:cs typeface="Calibri" pitchFamily="34" charset="0"/>
              </a:rPr>
              <a:t>L’Università  </a:t>
            </a:r>
          </a:p>
          <a:p>
            <a:endParaRPr lang="it-IT" sz="3200" b="1" dirty="0" smtClean="0">
              <a:latin typeface="Calibri" pitchFamily="34" charset="0"/>
              <a:ea typeface="Calibri" pitchFamily="34" charset="0"/>
              <a:cs typeface="Calibri" pitchFamily="34" charset="0"/>
            </a:endParaRPr>
          </a:p>
          <a:p>
            <a:endParaRPr lang="it-IT" sz="3200" b="1" dirty="0" smtClean="0">
              <a:latin typeface="Calibri" pitchFamily="34" charset="0"/>
              <a:ea typeface="Calibri" pitchFamily="34" charset="0"/>
              <a:cs typeface="Calibri" pitchFamily="34" charset="0"/>
            </a:endParaRPr>
          </a:p>
          <a:p>
            <a:r>
              <a:rPr lang="it-IT" sz="3200" b="1" dirty="0" smtClean="0">
                <a:latin typeface="Calibri" pitchFamily="34" charset="0"/>
                <a:ea typeface="Calibri" pitchFamily="34" charset="0"/>
                <a:cs typeface="Calibri" pitchFamily="34" charset="0"/>
              </a:rPr>
              <a:t>L’IRIFI e SIE   </a:t>
            </a:r>
            <a:endParaRPr lang="it-IT" sz="3200" dirty="0"/>
          </a:p>
          <a:p>
            <a:endParaRPr lang="it-IT" sz="3200" b="1" dirty="0" smtClean="0">
              <a:latin typeface="Calibri" pitchFamily="34" charset="0"/>
              <a:ea typeface="Calibri" pitchFamily="34" charset="0"/>
              <a:cs typeface="Calibri" pitchFamily="34" charset="0"/>
            </a:endParaRPr>
          </a:p>
          <a:p>
            <a:r>
              <a:rPr lang="it-IT" sz="3200" b="1" dirty="0" smtClean="0">
                <a:latin typeface="Calibri" pitchFamily="34" charset="0"/>
                <a:ea typeface="Calibri" pitchFamily="34" charset="0"/>
                <a:cs typeface="Calibri" pitchFamily="34" charset="0"/>
              </a:rPr>
              <a:t>Impresa Insieme </a:t>
            </a:r>
          </a:p>
          <a:p>
            <a:endParaRPr lang="it-IT" sz="3200" b="1" dirty="0">
              <a:latin typeface="Calibri" pitchFamily="34" charset="0"/>
              <a:ea typeface="Calibri" pitchFamily="34" charset="0"/>
              <a:cs typeface="Calibri" pitchFamily="34" charset="0"/>
            </a:endParaRPr>
          </a:p>
        </p:txBody>
      </p:sp>
      <p:pic>
        <p:nvPicPr>
          <p:cNvPr id="4" name="Immagine 3"/>
          <p:cNvPicPr/>
          <p:nvPr/>
        </p:nvPicPr>
        <p:blipFill>
          <a:blip r:embed="rId2">
            <a:extLst>
              <a:ext uri="{28A0092B-C50C-407E-A947-70E740481C1C}">
                <a14:useLocalDpi xmlns:a14="http://schemas.microsoft.com/office/drawing/2010/main" val="0"/>
              </a:ext>
            </a:extLst>
          </a:blip>
          <a:stretch>
            <a:fillRect/>
          </a:stretch>
        </p:blipFill>
        <p:spPr>
          <a:xfrm>
            <a:off x="5227093" y="1526436"/>
            <a:ext cx="1425167" cy="984752"/>
          </a:xfrm>
          <a:prstGeom prst="rect">
            <a:avLst/>
          </a:prstGeom>
        </p:spPr>
      </p:pic>
      <p:pic>
        <p:nvPicPr>
          <p:cNvPr id="5" name="Immagine 4"/>
          <p:cNvPicPr/>
          <p:nvPr/>
        </p:nvPicPr>
        <p:blipFill>
          <a:blip r:embed="rId3">
            <a:extLst>
              <a:ext uri="{28A0092B-C50C-407E-A947-70E740481C1C}">
                <a14:useLocalDpi xmlns:a14="http://schemas.microsoft.com/office/drawing/2010/main" val="0"/>
              </a:ext>
            </a:extLst>
          </a:blip>
          <a:stretch>
            <a:fillRect/>
          </a:stretch>
        </p:blipFill>
        <p:spPr>
          <a:xfrm>
            <a:off x="7153397" y="1526436"/>
            <a:ext cx="1130793" cy="984752"/>
          </a:xfrm>
          <a:prstGeom prst="rect">
            <a:avLst/>
          </a:prstGeom>
        </p:spPr>
      </p:pic>
      <p:pic>
        <p:nvPicPr>
          <p:cNvPr id="7" name="Picture 3" descr="C:\Users\Renato Di Gregorio\Documents\Ergonomia\211119Workshop\UNICA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4644" y="2674961"/>
            <a:ext cx="982222" cy="1111462"/>
          </a:xfrm>
          <a:prstGeom prst="rect">
            <a:avLst/>
          </a:prstGeom>
          <a:noFill/>
          <a:extLst>
            <a:ext uri="{909E8E84-426E-40DD-AFC4-6F175D3DCCD1}">
              <a14:hiddenFill xmlns:a14="http://schemas.microsoft.com/office/drawing/2010/main">
                <a:solidFill>
                  <a:srgbClr val="FFFFFF"/>
                </a:solidFill>
              </a14:hiddenFill>
            </a:ext>
          </a:extLst>
        </p:spPr>
      </p:pic>
      <p:pic>
        <p:nvPicPr>
          <p:cNvPr id="8" name="Immagine 7"/>
          <p:cNvPicPr/>
          <p:nvPr/>
        </p:nvPicPr>
        <p:blipFill>
          <a:blip r:embed="rId5" cstate="print">
            <a:extLst>
              <a:ext uri="{28A0092B-C50C-407E-A947-70E740481C1C}">
                <a14:useLocalDpi xmlns:a14="http://schemas.microsoft.com/office/drawing/2010/main" val="0"/>
              </a:ext>
            </a:extLst>
          </a:blip>
          <a:stretch>
            <a:fillRect/>
          </a:stretch>
        </p:blipFill>
        <p:spPr>
          <a:xfrm>
            <a:off x="5082501" y="3007057"/>
            <a:ext cx="1823265" cy="779366"/>
          </a:xfrm>
          <a:prstGeom prst="rect">
            <a:avLst/>
          </a:prstGeom>
          <a:ln>
            <a:solidFill>
              <a:schemeClr val="accent2">
                <a:lumMod val="75000"/>
              </a:schemeClr>
            </a:solidFill>
          </a:ln>
        </p:spPr>
      </p:pic>
      <p:pic>
        <p:nvPicPr>
          <p:cNvPr id="9" name="Immagine 8"/>
          <p:cNvPicPr/>
          <p:nvPr/>
        </p:nvPicPr>
        <p:blipFill>
          <a:blip r:embed="rId6">
            <a:extLst>
              <a:ext uri="{28A0092B-C50C-407E-A947-70E740481C1C}">
                <a14:useLocalDpi xmlns:a14="http://schemas.microsoft.com/office/drawing/2010/main" val="0"/>
              </a:ext>
            </a:extLst>
          </a:blip>
          <a:stretch>
            <a:fillRect/>
          </a:stretch>
        </p:blipFill>
        <p:spPr>
          <a:xfrm>
            <a:off x="7197070" y="3007057"/>
            <a:ext cx="2174240" cy="779366"/>
          </a:xfrm>
          <a:prstGeom prst="rect">
            <a:avLst/>
          </a:prstGeom>
          <a:ln>
            <a:solidFill>
              <a:schemeClr val="accent2"/>
            </a:solidFill>
          </a:ln>
        </p:spPr>
      </p:pic>
      <p:pic>
        <p:nvPicPr>
          <p:cNvPr id="10" name="Immagine 9"/>
          <p:cNvPicPr/>
          <p:nvPr/>
        </p:nvPicPr>
        <p:blipFill>
          <a:blip r:embed="rId7">
            <a:extLst>
              <a:ext uri="{28A0092B-C50C-407E-A947-70E740481C1C}">
                <a14:useLocalDpi xmlns:a14="http://schemas.microsoft.com/office/drawing/2010/main" val="0"/>
              </a:ext>
            </a:extLst>
          </a:blip>
          <a:srcRect/>
          <a:stretch>
            <a:fillRect/>
          </a:stretch>
        </p:blipFill>
        <p:spPr bwMode="auto">
          <a:xfrm>
            <a:off x="3618973" y="4434366"/>
            <a:ext cx="1887855" cy="718820"/>
          </a:xfrm>
          <a:prstGeom prst="rect">
            <a:avLst/>
          </a:prstGeom>
          <a:noFill/>
          <a:ln>
            <a:noFill/>
          </a:ln>
        </p:spPr>
      </p:pic>
      <p:pic>
        <p:nvPicPr>
          <p:cNvPr id="11" name="Immagine 10" descr="LogoSIE"/>
          <p:cNvPicPr/>
          <p:nvPr/>
        </p:nvPicPr>
        <p:blipFill>
          <a:blip r:embed="rId8">
            <a:extLst>
              <a:ext uri="{28A0092B-C50C-407E-A947-70E740481C1C}">
                <a14:useLocalDpi xmlns:a14="http://schemas.microsoft.com/office/drawing/2010/main" val="0"/>
              </a:ext>
            </a:extLst>
          </a:blip>
          <a:srcRect/>
          <a:stretch>
            <a:fillRect/>
          </a:stretch>
        </p:blipFill>
        <p:spPr bwMode="auto">
          <a:xfrm>
            <a:off x="5939676" y="4381000"/>
            <a:ext cx="833709" cy="772186"/>
          </a:xfrm>
          <a:prstGeom prst="rect">
            <a:avLst/>
          </a:prstGeom>
          <a:noFill/>
          <a:ln>
            <a:solidFill>
              <a:srgbClr val="FFFF00"/>
            </a:solidFill>
          </a:ln>
        </p:spPr>
      </p:pic>
      <p:pic>
        <p:nvPicPr>
          <p:cNvPr id="12" name="Immagine 11"/>
          <p:cNvPicPr/>
          <p:nvPr/>
        </p:nvPicPr>
        <p:blipFill>
          <a:blip r:embed="rId9">
            <a:extLst>
              <a:ext uri="{28A0092B-C50C-407E-A947-70E740481C1C}">
                <a14:useLocalDpi xmlns:a14="http://schemas.microsoft.com/office/drawing/2010/main" val="0"/>
              </a:ext>
            </a:extLst>
          </a:blip>
          <a:stretch>
            <a:fillRect/>
          </a:stretch>
        </p:blipFill>
        <p:spPr>
          <a:xfrm>
            <a:off x="4678689" y="5438249"/>
            <a:ext cx="742950" cy="765175"/>
          </a:xfrm>
          <a:prstGeom prst="rect">
            <a:avLst/>
          </a:prstGeom>
        </p:spPr>
      </p:pic>
    </p:spTree>
    <p:extLst>
      <p:ext uri="{BB962C8B-B14F-4D97-AF65-F5344CB8AC3E}">
        <p14:creationId xmlns:p14="http://schemas.microsoft.com/office/powerpoint/2010/main" val="25447280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Madison" id="{025CB5FB-2DD3-45EE-B6F0-CC461540EB19}" vid="{6AC10936-2DFC-4054-9ADF-B5E2C5F8619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0C3BE9-B80F-42DD-B3CF-AC060017D10E}">
  <ds:schemaRefs>
    <ds:schemaRef ds:uri="http://schemas.microsoft.com/sharepoint/v3/contenttype/forms"/>
  </ds:schemaRefs>
</ds:datastoreItem>
</file>

<file path=customXml/itemProps2.xml><?xml version="1.0" encoding="utf-8"?>
<ds:datastoreItem xmlns:ds="http://schemas.openxmlformats.org/officeDocument/2006/customXml" ds:itemID="{97A758F0-393B-4B1D-982C-AD52A38C8387}">
  <ds:schemaRefs>
    <ds:schemaRef ds:uri="http://schemas.microsoft.com/office/2006/documentManagement/types"/>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http://purl.org/dc/elements/1.1/"/>
    <ds:schemaRef ds:uri="http://schemas.microsoft.com/office/2006/metadata/properties"/>
    <ds:schemaRef ds:uri="71af3243-3dd4-4a8d-8c0d-dd76da1f02a5"/>
    <ds:schemaRef ds:uri="http://www.w3.org/XML/1998/namespace"/>
  </ds:schemaRefs>
</ds:datastoreItem>
</file>

<file path=customXml/itemProps3.xml><?xml version="1.0" encoding="utf-8"?>
<ds:datastoreItem xmlns:ds="http://schemas.openxmlformats.org/officeDocument/2006/customXml" ds:itemID="{C7453241-7E3B-42A5-BE0A-EDA7F3D107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484</Words>
  <Application>Microsoft Office PowerPoint</Application>
  <PresentationFormat>Personalizzato</PresentationFormat>
  <Paragraphs>74</Paragraphs>
  <Slides>12</Slides>
  <Notes>1</Notes>
  <HiddenSlides>0</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Madison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2021-09-24T17:03:13Z</dcterms:created>
  <dcterms:modified xsi:type="dcterms:W3CDTF">2024-10-25T05:04:30Z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