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8" r:id="rId1"/>
  </p:sldMasterIdLst>
  <p:sldIdLst>
    <p:sldId id="317" r:id="rId2"/>
    <p:sldId id="315" r:id="rId3"/>
    <p:sldId id="321" r:id="rId4"/>
    <p:sldId id="318" r:id="rId5"/>
    <p:sldId id="319" r:id="rId6"/>
    <p:sldId id="323" r:id="rId7"/>
    <p:sldId id="320" r:id="rId8"/>
    <p:sldId id="316" r:id="rId9"/>
    <p:sldId id="324" r:id="rId10"/>
    <p:sldId id="325" r:id="rId11"/>
    <p:sldId id="326" r:id="rId12"/>
    <p:sldId id="327" r:id="rId13"/>
    <p:sldId id="261" r:id="rId14"/>
    <p:sldId id="329" r:id="rId15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2302"/>
    <a:srgbClr val="FF9900"/>
    <a:srgbClr val="66CCFF"/>
    <a:srgbClr val="FF7C80"/>
    <a:srgbClr val="80FC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172" autoAdjust="0"/>
  </p:normalViewPr>
  <p:slideViewPr>
    <p:cSldViewPr snapToGrid="0" snapToObjects="1">
      <p:cViewPr>
        <p:scale>
          <a:sx n="75" d="100"/>
          <a:sy n="75" d="100"/>
        </p:scale>
        <p:origin x="-792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10/01/2025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449960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10/01/2025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02797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10/01/2025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988724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10/01/2025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809774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10/01/2025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005930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10/01/2025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03158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10/01/2025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95165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10/01/2025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19170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10/01/2025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50845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10/01/2025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36154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10/01/2025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30620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A06C6-FA45-0445-98F8-81B3131F8761}" type="datetimeFigureOut">
              <a:rPr lang="it-IT" smtClean="0"/>
              <a:pPr/>
              <a:t>10/01/2025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0934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 spd="slow">
    <p:cover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928" y="638957"/>
            <a:ext cx="2755662" cy="1935862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612" y="611661"/>
            <a:ext cx="1119310" cy="145996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421" y="638957"/>
            <a:ext cx="1069394" cy="1296514"/>
          </a:xfrm>
          <a:prstGeom prst="rect">
            <a:avLst/>
          </a:prstGeom>
        </p:spPr>
      </p:pic>
      <p:pic>
        <p:nvPicPr>
          <p:cNvPr id="7" name="Immagine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340" y="2719315"/>
            <a:ext cx="1922780" cy="1477645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2043068" y="4435523"/>
            <a:ext cx="50293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Festa degli Emigranti – il progetto Luna </a:t>
            </a:r>
          </a:p>
          <a:p>
            <a:pPr algn="ctr"/>
            <a:r>
              <a:rPr lang="it-IT" sz="2000" b="1" dirty="0" smtClean="0">
                <a:solidFill>
                  <a:srgbClr val="FF0000"/>
                </a:solidFill>
              </a:rPr>
              <a:t>11 gennaio 2025</a:t>
            </a:r>
          </a:p>
          <a:p>
            <a:pPr algn="ctr"/>
            <a:r>
              <a:rPr lang="it-IT" sz="2000" b="1" dirty="0" smtClean="0"/>
              <a:t>Sala Consigliare di Acuto</a:t>
            </a:r>
            <a:endParaRPr lang="it-IT" sz="2000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982638" y="1951630"/>
            <a:ext cx="1433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Comune di Acuto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113701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422849" y="2064649"/>
            <a:ext cx="5828318" cy="1107996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b="1" dirty="0"/>
              <a:t>SER.A.F </a:t>
            </a:r>
            <a:r>
              <a:rPr lang="it-IT" sz="1600" dirty="0"/>
              <a:t>: </a:t>
            </a:r>
            <a:r>
              <a:rPr lang="it-IT" sz="1600" dirty="0" smtClean="0"/>
              <a:t>Associazione di Comuni della provincia di Frosinone </a:t>
            </a:r>
            <a:r>
              <a:rPr lang="it-IT" sz="1600" dirty="0"/>
              <a:t> costituita nel 2004 e comprendente Comuni che vanno da Acuto a San Vittore  del  Lazio</a:t>
            </a:r>
          </a:p>
          <a:p>
            <a:endParaRPr lang="it-IT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2294059" y="4647966"/>
            <a:ext cx="5957107" cy="120032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Associazione  di Comuni della provincia di Frosinone </a:t>
            </a:r>
            <a:r>
              <a:rPr lang="it-IT" b="1" dirty="0" smtClean="0"/>
              <a:t>Terra dei Cammini</a:t>
            </a:r>
            <a:r>
              <a:rPr lang="it-IT" dirty="0" smtClean="0"/>
              <a:t>: Associazione di </a:t>
            </a:r>
            <a:r>
              <a:rPr lang="it-IT" dirty="0"/>
              <a:t>scopo </a:t>
            </a:r>
            <a:r>
              <a:rPr lang="it-IT" dirty="0" smtClean="0"/>
              <a:t>di Comuni costituita nel 2014 e comprendente Comuni di SERAF interessati alla gestione dei Cammini </a:t>
            </a:r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9" y="4790941"/>
            <a:ext cx="1132117" cy="1057354"/>
          </a:xfrm>
          <a:prstGeom prst="rect">
            <a:avLst/>
          </a:prstGeom>
          <a:ln>
            <a:noFill/>
          </a:ln>
        </p:spPr>
      </p:pic>
      <p:pic>
        <p:nvPicPr>
          <p:cNvPr id="7" name="Picture 2" descr="Logo Ser.A.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6691" y="2163651"/>
            <a:ext cx="913403" cy="87781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CasellaDiTesto 11"/>
          <p:cNvSpPr txBox="1"/>
          <p:nvPr/>
        </p:nvSpPr>
        <p:spPr>
          <a:xfrm>
            <a:off x="2319817" y="3348329"/>
            <a:ext cx="5957106" cy="923330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 smtClean="0"/>
              <a:t>ABD Divisione Area Cesanese  di SER.A.F. </a:t>
            </a:r>
          </a:p>
          <a:p>
            <a:r>
              <a:rPr lang="it-IT" dirty="0" smtClean="0"/>
              <a:t>Comprende i Comuni di Paliano, Serrone, Piglio, Acuto e Fiuggi </a:t>
            </a:r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10" name="Immagine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15" y="3348329"/>
            <a:ext cx="813991" cy="1026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17" y="651813"/>
            <a:ext cx="923689" cy="120481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2422849" y="928932"/>
            <a:ext cx="5828318" cy="830997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b="1" dirty="0" smtClean="0"/>
              <a:t>Comune di Acuto : </a:t>
            </a:r>
            <a:r>
              <a:rPr lang="it-IT" sz="1600" dirty="0" smtClean="0"/>
              <a:t>Comune facente parte dell’area del Cesanese. Membro di SER.A.F. , dell’ABD del Cesanese e dell’</a:t>
            </a:r>
            <a:r>
              <a:rPr lang="it-IT" sz="1600" dirty="0" err="1" smtClean="0"/>
              <a:t>Associaizione</a:t>
            </a:r>
            <a:r>
              <a:rPr lang="it-IT" sz="1600" dirty="0" smtClean="0"/>
              <a:t> Terra dei Cammi</a:t>
            </a:r>
            <a:endParaRPr lang="it-IT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03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287888" y="640602"/>
            <a:ext cx="68000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Il progetto Luna</a:t>
            </a:r>
          </a:p>
          <a:p>
            <a:pPr algn="just"/>
            <a:r>
              <a:rPr lang="it-IT" b="1" dirty="0" smtClean="0"/>
              <a:t>1° Obiettivo</a:t>
            </a:r>
            <a:r>
              <a:rPr lang="it-IT" dirty="0" smtClean="0"/>
              <a:t>:  </a:t>
            </a:r>
            <a:r>
              <a:rPr lang="it-IT" i="1" dirty="0"/>
              <a:t>individuare modalità concrete per  stabilire un rapporto più solidale  con i cittadini residenti all’estero </a:t>
            </a:r>
            <a:r>
              <a:rPr lang="it-IT" i="1" dirty="0" smtClean="0"/>
              <a:t>. Come?</a:t>
            </a:r>
            <a:endParaRPr lang="it-IT" b="1" i="1" dirty="0"/>
          </a:p>
        </p:txBody>
      </p:sp>
      <p:sp>
        <p:nvSpPr>
          <p:cNvPr id="3" name="Rettangolo arrotondato 2"/>
          <p:cNvSpPr/>
          <p:nvPr/>
        </p:nvSpPr>
        <p:spPr>
          <a:xfrm>
            <a:off x="1287888" y="2222992"/>
            <a:ext cx="1880316" cy="101517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 smtClean="0"/>
          </a:p>
          <a:p>
            <a:pPr algn="ctr"/>
            <a:r>
              <a:rPr lang="it-IT" b="1" dirty="0" smtClean="0">
                <a:solidFill>
                  <a:schemeClr val="tx1"/>
                </a:solidFill>
              </a:rPr>
              <a:t>11 mattina</a:t>
            </a:r>
          </a:p>
          <a:p>
            <a:pPr algn="ctr"/>
            <a:r>
              <a:rPr lang="it-IT" b="1" dirty="0" smtClean="0">
                <a:solidFill>
                  <a:schemeClr val="tx1"/>
                </a:solidFill>
              </a:rPr>
              <a:t>Istituzioni</a:t>
            </a:r>
          </a:p>
          <a:p>
            <a:pPr algn="ctr"/>
            <a:r>
              <a:rPr lang="it-IT" b="1" dirty="0" smtClean="0">
                <a:solidFill>
                  <a:schemeClr val="tx1"/>
                </a:solidFill>
              </a:rPr>
              <a:t>workshop</a:t>
            </a:r>
          </a:p>
          <a:p>
            <a:pPr algn="ctr"/>
            <a:r>
              <a:rPr lang="it-IT" dirty="0" smtClean="0"/>
              <a:t>  </a:t>
            </a:r>
            <a:endParaRPr lang="it-IT" dirty="0"/>
          </a:p>
        </p:txBody>
      </p:sp>
      <p:sp>
        <p:nvSpPr>
          <p:cNvPr id="4" name="Rettangolo arrotondato 3"/>
          <p:cNvSpPr/>
          <p:nvPr/>
        </p:nvSpPr>
        <p:spPr>
          <a:xfrm>
            <a:off x="1288561" y="4572001"/>
            <a:ext cx="1880316" cy="10710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12 pomeriggio</a:t>
            </a:r>
          </a:p>
          <a:p>
            <a:pPr algn="ctr"/>
            <a:r>
              <a:rPr lang="it-IT" b="1" dirty="0" smtClean="0">
                <a:solidFill>
                  <a:schemeClr val="tx1"/>
                </a:solidFill>
              </a:rPr>
              <a:t>Comunità</a:t>
            </a:r>
          </a:p>
          <a:p>
            <a:pPr algn="ctr"/>
            <a:r>
              <a:rPr lang="it-IT" b="1" dirty="0" err="1" smtClean="0">
                <a:solidFill>
                  <a:schemeClr val="tx1"/>
                </a:solidFill>
              </a:rPr>
              <a:t>Ritals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5" name="Rettangolo arrotondato 4"/>
          <p:cNvSpPr/>
          <p:nvPr/>
        </p:nvSpPr>
        <p:spPr>
          <a:xfrm>
            <a:off x="1288561" y="3402164"/>
            <a:ext cx="1880316" cy="100272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11 pomeriggio</a:t>
            </a:r>
          </a:p>
          <a:p>
            <a:pPr algn="ctr"/>
            <a:r>
              <a:rPr lang="it-IT" b="1" dirty="0" smtClean="0">
                <a:solidFill>
                  <a:schemeClr val="tx1"/>
                </a:solidFill>
              </a:rPr>
              <a:t>Cittadini</a:t>
            </a:r>
          </a:p>
          <a:p>
            <a:pPr algn="ctr"/>
            <a:r>
              <a:rPr lang="it-IT" b="1" dirty="0" smtClean="0">
                <a:solidFill>
                  <a:schemeClr val="tx1"/>
                </a:solidFill>
              </a:rPr>
              <a:t>coinvolgimento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7" name="Ovale 6"/>
          <p:cNvSpPr/>
          <p:nvPr/>
        </p:nvSpPr>
        <p:spPr>
          <a:xfrm>
            <a:off x="3411557" y="3298107"/>
            <a:ext cx="1276354" cy="114256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Web e Social</a:t>
            </a:r>
            <a:endParaRPr lang="it-IT" b="1" dirty="0">
              <a:solidFill>
                <a:schemeClr val="tx1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937" y="2497606"/>
            <a:ext cx="1134108" cy="2743569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832" y="2268999"/>
            <a:ext cx="1233299" cy="2702432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1" name="Freccia circolare in su 10"/>
          <p:cNvSpPr/>
          <p:nvPr/>
        </p:nvSpPr>
        <p:spPr>
          <a:xfrm rot="19242430">
            <a:off x="3669869" y="4897729"/>
            <a:ext cx="953037" cy="41963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3" name="Freccia circolare in giù 12"/>
          <p:cNvSpPr/>
          <p:nvPr/>
        </p:nvSpPr>
        <p:spPr>
          <a:xfrm rot="2109233">
            <a:off x="3431487" y="2476538"/>
            <a:ext cx="1003323" cy="38705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4" name="Freccia bidirezionale orizzontale 13"/>
          <p:cNvSpPr/>
          <p:nvPr/>
        </p:nvSpPr>
        <p:spPr>
          <a:xfrm>
            <a:off x="4842456" y="3593206"/>
            <a:ext cx="676141" cy="296754"/>
          </a:xfrm>
          <a:prstGeom prst="left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353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287888" y="640602"/>
            <a:ext cx="68000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Il progetto Luna</a:t>
            </a:r>
          </a:p>
          <a:p>
            <a:pPr algn="just"/>
            <a:r>
              <a:rPr lang="it-IT" b="1" dirty="0" smtClean="0"/>
              <a:t>2° Obiettivo</a:t>
            </a:r>
            <a:r>
              <a:rPr lang="it-IT" dirty="0" smtClean="0"/>
              <a:t>:  </a:t>
            </a:r>
            <a:r>
              <a:rPr lang="it-IT" i="1" dirty="0" smtClean="0"/>
              <a:t>promuovere </a:t>
            </a:r>
            <a:r>
              <a:rPr lang="it-IT" i="1" dirty="0"/>
              <a:t>l’offerta turistica dei luoghi di origine presso le realtà dove oggi essi vivono. </a:t>
            </a:r>
            <a:r>
              <a:rPr lang="it-IT" i="1" dirty="0" smtClean="0"/>
              <a:t> Come?</a:t>
            </a:r>
            <a:endParaRPr lang="it-IT" b="1" i="1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393" y="2560960"/>
            <a:ext cx="1134108" cy="2743569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503" y="2624282"/>
            <a:ext cx="1233299" cy="2702432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29" y="2163651"/>
            <a:ext cx="2383298" cy="2037007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43" y="4349712"/>
            <a:ext cx="2364584" cy="1760104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20" name="Immagine 1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433" y="2915482"/>
            <a:ext cx="2475373" cy="2034523"/>
          </a:xfrm>
          <a:prstGeom prst="rect">
            <a:avLst/>
          </a:prstGeom>
        </p:spPr>
      </p:pic>
      <p:sp>
        <p:nvSpPr>
          <p:cNvPr id="21" name="Freccia circolare in giù 20"/>
          <p:cNvSpPr/>
          <p:nvPr/>
        </p:nvSpPr>
        <p:spPr>
          <a:xfrm>
            <a:off x="3296992" y="1777285"/>
            <a:ext cx="2987898" cy="52803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2" name="Freccia circolare in giù 21"/>
          <p:cNvSpPr/>
          <p:nvPr/>
        </p:nvSpPr>
        <p:spPr>
          <a:xfrm rot="10800000">
            <a:off x="3449392" y="5703195"/>
            <a:ext cx="2987898" cy="52803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89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arrotondato 1"/>
          <p:cNvSpPr/>
          <p:nvPr/>
        </p:nvSpPr>
        <p:spPr>
          <a:xfrm>
            <a:off x="1519707" y="1020203"/>
            <a:ext cx="1880316" cy="1015179"/>
          </a:xfrm>
          <a:prstGeom prst="round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 smtClean="0"/>
          </a:p>
          <a:p>
            <a:pPr algn="ctr"/>
            <a:r>
              <a:rPr lang="it-IT" b="1" dirty="0" smtClean="0">
                <a:solidFill>
                  <a:schemeClr val="tx1"/>
                </a:solidFill>
              </a:rPr>
              <a:t>11 mattina</a:t>
            </a:r>
          </a:p>
          <a:p>
            <a:pPr algn="ctr"/>
            <a:r>
              <a:rPr lang="it-IT" b="1" dirty="0" smtClean="0">
                <a:solidFill>
                  <a:schemeClr val="tx1"/>
                </a:solidFill>
              </a:rPr>
              <a:t>Istituzioni</a:t>
            </a:r>
          </a:p>
          <a:p>
            <a:pPr algn="ctr"/>
            <a:r>
              <a:rPr lang="it-IT" b="1" dirty="0" smtClean="0">
                <a:solidFill>
                  <a:schemeClr val="tx1"/>
                </a:solidFill>
              </a:rPr>
              <a:t>workshop</a:t>
            </a:r>
          </a:p>
          <a:p>
            <a:pPr algn="ctr"/>
            <a:r>
              <a:rPr lang="it-IT" dirty="0" smtClean="0"/>
              <a:t>  </a:t>
            </a:r>
            <a:endParaRPr lang="it-IT" dirty="0"/>
          </a:p>
        </p:txBody>
      </p:sp>
      <p:sp>
        <p:nvSpPr>
          <p:cNvPr id="3" name="Casella di testo 2"/>
          <p:cNvSpPr txBox="1">
            <a:spLocks noChangeArrowheads="1"/>
          </p:cNvSpPr>
          <p:nvPr/>
        </p:nvSpPr>
        <p:spPr bwMode="auto">
          <a:xfrm>
            <a:off x="4288664" y="1088260"/>
            <a:ext cx="3721995" cy="4678251"/>
          </a:xfrm>
          <a:prstGeom prst="rect">
            <a:avLst/>
          </a:prstGeom>
          <a:solidFill>
            <a:srgbClr val="00B050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622300" lvl="2" indent="-171450">
              <a:lnSpc>
                <a:spcPts val="12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it-IT" sz="1400" dirty="0" smtClean="0">
              <a:solidFill>
                <a:srgbClr val="00000A"/>
              </a:solidFill>
              <a:effectLst/>
              <a:latin typeface="Calibri"/>
              <a:ea typeface="Calibri"/>
              <a:cs typeface="Times New Roman"/>
            </a:endParaRPr>
          </a:p>
          <a:p>
            <a:pPr marL="736600" lvl="2" indent="-285750">
              <a:lnSpc>
                <a:spcPts val="1200"/>
              </a:lnSpc>
              <a:spcAft>
                <a:spcPts val="0"/>
              </a:spcAft>
              <a:buFont typeface="Wingdings" pitchFamily="2" charset="2"/>
              <a:buChar char="Ø"/>
            </a:pPr>
            <a:endParaRPr lang="it-IT" sz="1400" dirty="0" smtClean="0">
              <a:solidFill>
                <a:srgbClr val="00000A"/>
              </a:solidFill>
              <a:effectLst/>
              <a:latin typeface="Calibri"/>
              <a:ea typeface="Calibri"/>
              <a:cs typeface="Times New Roman"/>
            </a:endParaRPr>
          </a:p>
          <a:p>
            <a:pPr marL="736600" lvl="2" indent="-285750">
              <a:lnSpc>
                <a:spcPts val="12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it-IT" sz="1400" b="1" dirty="0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Saluti </a:t>
            </a:r>
            <a:r>
              <a:rPr lang="it-IT" sz="1400" b="1" dirty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e programma</a:t>
            </a:r>
            <a:endParaRPr lang="it-IT" sz="1400" b="1" dirty="0">
              <a:effectLst/>
              <a:latin typeface="Calibri"/>
              <a:ea typeface="Calibri"/>
              <a:cs typeface="Times New Roman"/>
            </a:endParaRPr>
          </a:p>
          <a:p>
            <a:pPr marL="450850">
              <a:lnSpc>
                <a:spcPts val="1200"/>
              </a:lnSpc>
              <a:spcAft>
                <a:spcPts val="0"/>
              </a:spcAft>
            </a:pPr>
            <a:r>
              <a:rPr lang="it-IT" sz="1400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it-IT" sz="1400" dirty="0" smtClean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 </a:t>
            </a:r>
            <a:r>
              <a:rPr lang="it-IT" sz="1400" dirty="0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    Augusto Agostini Sindaco Acuto</a:t>
            </a:r>
          </a:p>
          <a:p>
            <a:pPr marL="736600" indent="-285750">
              <a:lnSpc>
                <a:spcPts val="1200"/>
              </a:lnSpc>
              <a:spcAft>
                <a:spcPts val="0"/>
              </a:spcAft>
              <a:buFont typeface="Wingdings" pitchFamily="2" charset="2"/>
              <a:buChar char="Ø"/>
            </a:pPr>
            <a:endParaRPr lang="it-IT" sz="1400" dirty="0">
              <a:effectLst/>
              <a:latin typeface="Calibri"/>
              <a:ea typeface="Calibri"/>
              <a:cs typeface="Times New Roman"/>
            </a:endParaRPr>
          </a:p>
          <a:p>
            <a:pPr marL="736600" lvl="2" indent="-285750">
              <a:lnSpc>
                <a:spcPts val="12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it-IT" sz="1400" b="1" dirty="0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 Il </a:t>
            </a:r>
            <a:r>
              <a:rPr lang="it-IT" sz="1400" b="1" dirty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Turismo delle radici  </a:t>
            </a:r>
            <a:endParaRPr lang="it-IT" sz="1400" b="1" dirty="0">
              <a:effectLst/>
              <a:latin typeface="Calibri"/>
              <a:ea typeface="Calibri"/>
              <a:cs typeface="Times New Roman"/>
            </a:endParaRPr>
          </a:p>
          <a:p>
            <a:pPr marL="450850">
              <a:lnSpc>
                <a:spcPts val="1200"/>
              </a:lnSpc>
              <a:spcAft>
                <a:spcPts val="0"/>
              </a:spcAft>
            </a:pPr>
            <a:r>
              <a:rPr lang="it-IT" sz="1400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it-IT" sz="1400" dirty="0" smtClean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      </a:t>
            </a:r>
            <a:r>
              <a:rPr lang="it-IT" sz="1400" dirty="0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Renato </a:t>
            </a:r>
            <a:r>
              <a:rPr lang="it-IT" sz="1400" dirty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Di </a:t>
            </a:r>
            <a:r>
              <a:rPr lang="it-IT" sz="1400" dirty="0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Gregorio  Segreteria SERAF</a:t>
            </a:r>
          </a:p>
          <a:p>
            <a:pPr marL="736600" indent="-285750">
              <a:lnSpc>
                <a:spcPts val="1200"/>
              </a:lnSpc>
              <a:spcAft>
                <a:spcPts val="0"/>
              </a:spcAft>
              <a:buFont typeface="Wingdings" pitchFamily="2" charset="2"/>
              <a:buChar char="Ø"/>
            </a:pPr>
            <a:endParaRPr lang="it-IT" sz="1400" dirty="0">
              <a:effectLst/>
              <a:latin typeface="Calibri"/>
              <a:ea typeface="Calibri"/>
              <a:cs typeface="Times New Roman"/>
            </a:endParaRPr>
          </a:p>
          <a:p>
            <a:pPr marL="736600" lvl="2" indent="-285750">
              <a:lnSpc>
                <a:spcPts val="12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it-IT" sz="1400" b="1" dirty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Il progetto del </a:t>
            </a:r>
            <a:r>
              <a:rPr lang="it-IT" sz="1400" b="1" dirty="0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MAEC</a:t>
            </a:r>
            <a:r>
              <a:rPr lang="it-IT" sz="1400" dirty="0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I</a:t>
            </a:r>
            <a:endParaRPr lang="it-IT" sz="1400" dirty="0">
              <a:latin typeface="Calibri"/>
              <a:ea typeface="Calibri"/>
              <a:cs typeface="Times New Roman"/>
            </a:endParaRPr>
          </a:p>
          <a:p>
            <a:pPr marL="450850" lvl="2">
              <a:lnSpc>
                <a:spcPts val="1200"/>
              </a:lnSpc>
              <a:spcAft>
                <a:spcPts val="0"/>
              </a:spcAft>
            </a:pPr>
            <a:r>
              <a:rPr lang="it-IT" sz="1400" dirty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it-IT" sz="1400" dirty="0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      Antonio </a:t>
            </a:r>
            <a:r>
              <a:rPr lang="it-IT" sz="1400" dirty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Corsi </a:t>
            </a:r>
            <a:r>
              <a:rPr lang="it-IT" sz="1400" dirty="0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 Sindaco Sgurgola</a:t>
            </a:r>
          </a:p>
          <a:p>
            <a:pPr marL="736600" indent="-285750">
              <a:lnSpc>
                <a:spcPts val="1200"/>
              </a:lnSpc>
              <a:spcAft>
                <a:spcPts val="0"/>
              </a:spcAft>
              <a:buFont typeface="Wingdings" pitchFamily="2" charset="2"/>
              <a:buChar char="Ø"/>
            </a:pPr>
            <a:endParaRPr lang="it-IT" sz="1400" dirty="0">
              <a:effectLst/>
              <a:latin typeface="Calibri"/>
              <a:ea typeface="Calibri"/>
              <a:cs typeface="Times New Roman"/>
            </a:endParaRPr>
          </a:p>
          <a:p>
            <a:pPr marL="736600" lvl="2" indent="-285750">
              <a:lnSpc>
                <a:spcPts val="12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it-IT" sz="1400" b="1" dirty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Il </a:t>
            </a:r>
            <a:r>
              <a:rPr lang="it-IT" sz="1400" b="1" dirty="0" err="1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Tlurismo</a:t>
            </a:r>
            <a:r>
              <a:rPr lang="it-IT" sz="1400" b="1" dirty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 esperienziale </a:t>
            </a:r>
            <a:endParaRPr lang="it-IT" sz="1400" b="1" dirty="0">
              <a:effectLst/>
              <a:latin typeface="Calibri"/>
              <a:ea typeface="Calibri"/>
              <a:cs typeface="Times New Roman"/>
            </a:endParaRPr>
          </a:p>
          <a:p>
            <a:pPr marL="450850">
              <a:lnSpc>
                <a:spcPts val="1200"/>
              </a:lnSpc>
              <a:spcAft>
                <a:spcPts val="0"/>
              </a:spcAft>
            </a:pPr>
            <a:r>
              <a:rPr lang="it-IT" sz="1400" dirty="0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        Paolo </a:t>
            </a:r>
            <a:r>
              <a:rPr lang="it-IT" sz="1400" dirty="0" err="1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Giuntarelli</a:t>
            </a:r>
            <a:r>
              <a:rPr lang="it-IT" sz="1400" dirty="0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 Regione </a:t>
            </a:r>
            <a:r>
              <a:rPr lang="it-IT" sz="1400" dirty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Lazio </a:t>
            </a:r>
            <a:endParaRPr lang="it-IT" sz="1400" dirty="0" smtClean="0">
              <a:solidFill>
                <a:srgbClr val="00000A"/>
              </a:solidFill>
              <a:effectLst/>
              <a:latin typeface="Calibri"/>
              <a:ea typeface="Calibri"/>
              <a:cs typeface="Times New Roman"/>
            </a:endParaRPr>
          </a:p>
          <a:p>
            <a:pPr marL="736600" indent="-285750">
              <a:lnSpc>
                <a:spcPts val="1200"/>
              </a:lnSpc>
              <a:spcAft>
                <a:spcPts val="0"/>
              </a:spcAft>
              <a:buFont typeface="Wingdings" pitchFamily="2" charset="2"/>
              <a:buChar char="Ø"/>
            </a:pPr>
            <a:endParaRPr lang="it-IT" sz="1400" dirty="0">
              <a:effectLst/>
              <a:latin typeface="Calibri"/>
              <a:ea typeface="Calibri"/>
              <a:cs typeface="Times New Roman"/>
            </a:endParaRPr>
          </a:p>
          <a:p>
            <a:pPr marL="736600" lvl="2" indent="-285750">
              <a:lnSpc>
                <a:spcPts val="12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it-IT" sz="1400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it-IT" sz="1400" dirty="0" smtClean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it-IT" sz="1400" b="1" dirty="0" smtClean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I</a:t>
            </a:r>
            <a:r>
              <a:rPr lang="it-IT" sz="1400" b="1" dirty="0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l </a:t>
            </a:r>
            <a:r>
              <a:rPr lang="it-IT" sz="1400" b="1" dirty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contesto e  del “Cesanese”</a:t>
            </a:r>
            <a:endParaRPr lang="it-IT" sz="1400" b="1" dirty="0">
              <a:effectLst/>
              <a:latin typeface="Calibri"/>
              <a:ea typeface="Calibri"/>
              <a:cs typeface="Times New Roman"/>
            </a:endParaRPr>
          </a:p>
          <a:p>
            <a:pPr marL="450850">
              <a:lnSpc>
                <a:spcPts val="1200"/>
              </a:lnSpc>
              <a:spcAft>
                <a:spcPts val="0"/>
              </a:spcAft>
            </a:pPr>
            <a:r>
              <a:rPr lang="it-IT" sz="1400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it-IT" sz="1400" dirty="0" smtClean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       </a:t>
            </a:r>
            <a:r>
              <a:rPr lang="it-IT" sz="1400" dirty="0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it-IT" sz="1400" dirty="0" err="1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Enilde</a:t>
            </a:r>
            <a:r>
              <a:rPr lang="it-IT" sz="1400" dirty="0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 Tucci </a:t>
            </a:r>
            <a:r>
              <a:rPr lang="it-IT" sz="1400" dirty="0" err="1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Pres</a:t>
            </a:r>
            <a:r>
              <a:rPr lang="it-IT" sz="1400" dirty="0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. ABD SER.A.F. </a:t>
            </a:r>
          </a:p>
          <a:p>
            <a:pPr marL="736600" indent="-285750">
              <a:lnSpc>
                <a:spcPts val="1200"/>
              </a:lnSpc>
              <a:spcAft>
                <a:spcPts val="0"/>
              </a:spcAft>
              <a:buFont typeface="Wingdings" pitchFamily="2" charset="2"/>
              <a:buChar char="Ø"/>
            </a:pPr>
            <a:endParaRPr lang="it-IT" sz="1400" dirty="0">
              <a:effectLst/>
              <a:latin typeface="Calibri"/>
              <a:ea typeface="Calibri"/>
              <a:cs typeface="Times New Roman"/>
            </a:endParaRPr>
          </a:p>
          <a:p>
            <a:pPr marL="736600" lvl="2" indent="-285750">
              <a:lnSpc>
                <a:spcPts val="12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it-IT" sz="1400" dirty="0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  </a:t>
            </a:r>
            <a:r>
              <a:rPr lang="it-IT" sz="1400" b="1" dirty="0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La </a:t>
            </a:r>
            <a:r>
              <a:rPr lang="it-IT" sz="1400" b="1" dirty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migrazione sul territorio</a:t>
            </a:r>
            <a:endParaRPr lang="it-IT" sz="1400" b="1" dirty="0">
              <a:effectLst/>
              <a:latin typeface="Calibri"/>
              <a:ea typeface="Calibri"/>
              <a:cs typeface="Times New Roman"/>
            </a:endParaRPr>
          </a:p>
          <a:p>
            <a:pPr marL="450850">
              <a:lnSpc>
                <a:spcPts val="1200"/>
              </a:lnSpc>
              <a:spcAft>
                <a:spcPts val="0"/>
              </a:spcAft>
            </a:pPr>
            <a:r>
              <a:rPr lang="it-IT" sz="1400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it-IT" sz="1400" dirty="0" smtClean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       </a:t>
            </a:r>
            <a:r>
              <a:rPr lang="it-IT" sz="1400" dirty="0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 Maura Posponi Studiosa</a:t>
            </a:r>
          </a:p>
          <a:p>
            <a:pPr marL="736600" indent="-285750">
              <a:lnSpc>
                <a:spcPts val="1200"/>
              </a:lnSpc>
              <a:spcAft>
                <a:spcPts val="0"/>
              </a:spcAft>
              <a:buFont typeface="Wingdings" pitchFamily="2" charset="2"/>
              <a:buChar char="Ø"/>
            </a:pPr>
            <a:endParaRPr lang="it-IT" sz="1400" dirty="0">
              <a:effectLst/>
              <a:latin typeface="Calibri"/>
              <a:ea typeface="Calibri"/>
              <a:cs typeface="Times New Roman"/>
            </a:endParaRPr>
          </a:p>
          <a:p>
            <a:pPr marL="736600" lvl="2" indent="-285750">
              <a:lnSpc>
                <a:spcPts val="12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it-IT" sz="1400" b="1" dirty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Il web per Comunicare</a:t>
            </a:r>
            <a:endParaRPr lang="it-IT" sz="1400" b="1" dirty="0">
              <a:effectLst/>
              <a:latin typeface="Calibri"/>
              <a:ea typeface="Calibri"/>
              <a:cs typeface="Times New Roman"/>
            </a:endParaRPr>
          </a:p>
          <a:p>
            <a:pPr marL="450850">
              <a:lnSpc>
                <a:spcPts val="1200"/>
              </a:lnSpc>
              <a:spcAft>
                <a:spcPts val="0"/>
              </a:spcAft>
            </a:pPr>
            <a:r>
              <a:rPr lang="it-IT" sz="1400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it-IT" sz="1400" dirty="0" smtClean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     </a:t>
            </a:r>
            <a:r>
              <a:rPr lang="it-IT" sz="1400" dirty="0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it-IT" sz="1400" dirty="0" err="1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Gioelle</a:t>
            </a:r>
            <a:r>
              <a:rPr lang="it-IT" sz="1400" dirty="0" smtClean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 Simonelli (web )</a:t>
            </a:r>
          </a:p>
          <a:p>
            <a:pPr marL="736600" indent="-285750">
              <a:lnSpc>
                <a:spcPts val="1200"/>
              </a:lnSpc>
              <a:spcAft>
                <a:spcPts val="0"/>
              </a:spcAft>
              <a:buFont typeface="Wingdings" pitchFamily="2" charset="2"/>
              <a:buChar char="Ø"/>
            </a:pPr>
            <a:endParaRPr lang="it-IT" sz="1400" dirty="0">
              <a:effectLst/>
              <a:latin typeface="Calibri"/>
              <a:ea typeface="Calibri"/>
              <a:cs typeface="Times New Roman"/>
            </a:endParaRPr>
          </a:p>
          <a:p>
            <a:pPr marL="736600" lvl="2" indent="-285750">
              <a:lnSpc>
                <a:spcPts val="12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it-IT" sz="1400" b="1" dirty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Dibattito </a:t>
            </a:r>
            <a:endParaRPr lang="it-IT" sz="1400" b="1" dirty="0" smtClean="0">
              <a:solidFill>
                <a:srgbClr val="00000A"/>
              </a:solidFill>
              <a:effectLst/>
              <a:latin typeface="Calibri"/>
              <a:ea typeface="Calibri"/>
              <a:cs typeface="Times New Roman"/>
            </a:endParaRPr>
          </a:p>
          <a:p>
            <a:pPr marL="736600" lvl="2" indent="-285750">
              <a:lnSpc>
                <a:spcPts val="1200"/>
              </a:lnSpc>
              <a:spcAft>
                <a:spcPts val="0"/>
              </a:spcAft>
              <a:buFont typeface="Wingdings" pitchFamily="2" charset="2"/>
              <a:buChar char="Ø"/>
            </a:pPr>
            <a:endParaRPr lang="it-IT" sz="1400" dirty="0">
              <a:effectLst/>
              <a:latin typeface="Calibri"/>
              <a:ea typeface="Calibri"/>
              <a:cs typeface="Times New Roman"/>
            </a:endParaRPr>
          </a:p>
          <a:p>
            <a:pPr marL="736600" lvl="2" indent="-285750">
              <a:lnSpc>
                <a:spcPts val="12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it-IT" sz="1400" b="1" dirty="0">
                <a:solidFill>
                  <a:srgbClr val="00000A"/>
                </a:solidFill>
                <a:effectLst/>
                <a:latin typeface="Calibri"/>
                <a:ea typeface="Calibri"/>
                <a:cs typeface="Times New Roman"/>
              </a:rPr>
              <a:t>Conclusioni e ipotesi di lavoro</a:t>
            </a:r>
            <a:endParaRPr lang="it-IT" sz="1400" b="1" dirty="0">
              <a:effectLst/>
              <a:latin typeface="Calibri"/>
              <a:ea typeface="Calibri"/>
              <a:cs typeface="Times New Roman"/>
            </a:endParaRPr>
          </a:p>
          <a:p>
            <a:pPr marL="90170">
              <a:lnSpc>
                <a:spcPct val="115000"/>
              </a:lnSpc>
              <a:spcAft>
                <a:spcPts val="1000"/>
              </a:spcAft>
            </a:pPr>
            <a:r>
              <a:rPr lang="it-IT" sz="1400" dirty="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  <p:pic>
        <p:nvPicPr>
          <p:cNvPr id="4" name="Immagin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576" y="3268009"/>
            <a:ext cx="2710217" cy="2369713"/>
          </a:xfrm>
          <a:prstGeom prst="rect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</p:pic>
      <p:sp>
        <p:nvSpPr>
          <p:cNvPr id="5" name="CasellaDiTesto 4"/>
          <p:cNvSpPr txBox="1"/>
          <p:nvPr/>
        </p:nvSpPr>
        <p:spPr>
          <a:xfrm>
            <a:off x="1996225" y="2511380"/>
            <a:ext cx="1017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  </a:t>
            </a:r>
            <a:r>
              <a:rPr lang="it-IT" b="1" dirty="0" smtClean="0"/>
              <a:t>dove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30389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arrotondato 1"/>
          <p:cNvSpPr/>
          <p:nvPr/>
        </p:nvSpPr>
        <p:spPr>
          <a:xfrm>
            <a:off x="2369713" y="1020203"/>
            <a:ext cx="1880316" cy="1015179"/>
          </a:xfrm>
          <a:prstGeom prst="round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 smtClean="0"/>
          </a:p>
          <a:p>
            <a:pPr algn="ctr"/>
            <a:r>
              <a:rPr lang="it-IT" b="1" dirty="0" smtClean="0">
                <a:solidFill>
                  <a:schemeClr val="tx1"/>
                </a:solidFill>
              </a:rPr>
              <a:t>11 pomeriggio</a:t>
            </a:r>
          </a:p>
          <a:p>
            <a:pPr algn="ctr"/>
            <a:r>
              <a:rPr lang="it-IT" b="1" dirty="0" smtClean="0">
                <a:solidFill>
                  <a:schemeClr val="tx1"/>
                </a:solidFill>
              </a:rPr>
              <a:t>Cittadini</a:t>
            </a:r>
          </a:p>
          <a:p>
            <a:pPr algn="ctr"/>
            <a:r>
              <a:rPr lang="it-IT" b="1" dirty="0" smtClean="0">
                <a:solidFill>
                  <a:schemeClr val="tx1"/>
                </a:solidFill>
              </a:rPr>
              <a:t>Coinvolgimento</a:t>
            </a:r>
          </a:p>
          <a:p>
            <a:pPr algn="ctr"/>
            <a:r>
              <a:rPr lang="it-IT" dirty="0" smtClean="0"/>
              <a:t>  </a:t>
            </a:r>
            <a:endParaRPr lang="it-IT" dirty="0"/>
          </a:p>
        </p:txBody>
      </p:sp>
      <p:sp>
        <p:nvSpPr>
          <p:cNvPr id="3" name="Casella di testo 2"/>
          <p:cNvSpPr txBox="1">
            <a:spLocks noChangeArrowheads="1"/>
          </p:cNvSpPr>
          <p:nvPr/>
        </p:nvSpPr>
        <p:spPr bwMode="auto">
          <a:xfrm>
            <a:off x="4813606" y="975574"/>
            <a:ext cx="3029628" cy="3609306"/>
          </a:xfrm>
          <a:prstGeom prst="rect">
            <a:avLst/>
          </a:prstGeom>
          <a:solidFill>
            <a:srgbClr val="00B050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285750" lvl="0" indent="-285750">
              <a:lnSpc>
                <a:spcPts val="1200"/>
              </a:lnSpc>
              <a:buFont typeface="Wingdings" pitchFamily="2" charset="2"/>
              <a:buChar char="Ø"/>
            </a:pPr>
            <a:endParaRPr lang="it-IT" sz="1400" b="1" dirty="0" smtClean="0">
              <a:solidFill>
                <a:srgbClr val="00000A"/>
              </a:solidFill>
              <a:latin typeface="Calibri"/>
              <a:ea typeface="Calibri"/>
              <a:cs typeface="Times New Roman"/>
            </a:endParaRPr>
          </a:p>
          <a:p>
            <a:pPr marL="285750" lvl="0" indent="-285750">
              <a:lnSpc>
                <a:spcPts val="1200"/>
              </a:lnSpc>
              <a:buFont typeface="Wingdings" pitchFamily="2" charset="2"/>
              <a:buChar char="Ø"/>
            </a:pPr>
            <a:r>
              <a:rPr lang="it-IT" sz="1400" b="1" dirty="0" smtClean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Saluti </a:t>
            </a:r>
            <a:r>
              <a:rPr lang="it-IT" sz="1400" b="1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e finalità dell’incontro </a:t>
            </a:r>
          </a:p>
          <a:p>
            <a:pPr>
              <a:lnSpc>
                <a:spcPts val="1200"/>
              </a:lnSpc>
            </a:pPr>
            <a:r>
              <a:rPr lang="it-IT" sz="1400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      Augusto Agostini</a:t>
            </a:r>
          </a:p>
          <a:p>
            <a:pPr>
              <a:lnSpc>
                <a:spcPts val="1200"/>
              </a:lnSpc>
            </a:pPr>
            <a:endParaRPr lang="it-IT" sz="1400" b="1" dirty="0">
              <a:solidFill>
                <a:srgbClr val="00000A"/>
              </a:solidFill>
              <a:latin typeface="Calibri"/>
              <a:ea typeface="Calibri"/>
              <a:cs typeface="Times New Roman"/>
            </a:endParaRPr>
          </a:p>
          <a:p>
            <a:pPr marL="285750" lvl="0" indent="-285750">
              <a:lnSpc>
                <a:spcPts val="1200"/>
              </a:lnSpc>
              <a:buFont typeface="Wingdings" pitchFamily="2" charset="2"/>
              <a:buChar char="Ø"/>
            </a:pPr>
            <a:r>
              <a:rPr lang="it-IT" sz="1400" b="1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La </a:t>
            </a:r>
            <a:r>
              <a:rPr lang="it-IT" sz="1400" b="1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migrazione nella storia </a:t>
            </a:r>
          </a:p>
          <a:p>
            <a:pPr>
              <a:lnSpc>
                <a:spcPts val="1200"/>
              </a:lnSpc>
            </a:pPr>
            <a:r>
              <a:rPr lang="it-IT" sz="1400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    </a:t>
            </a:r>
            <a:r>
              <a:rPr lang="it-IT" sz="1400" dirty="0" smtClean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 Gioacchino </a:t>
            </a:r>
            <a:r>
              <a:rPr lang="it-IT" sz="1400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Giammaria ISALM </a:t>
            </a:r>
            <a:endParaRPr lang="it-IT" sz="1400" dirty="0">
              <a:solidFill>
                <a:srgbClr val="00000A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ts val="1200"/>
              </a:lnSpc>
            </a:pPr>
            <a:endParaRPr lang="it-IT" sz="1400" dirty="0">
              <a:solidFill>
                <a:srgbClr val="00000A"/>
              </a:solidFill>
              <a:latin typeface="Calibri"/>
              <a:ea typeface="Calibri"/>
              <a:cs typeface="Times New Roman"/>
            </a:endParaRPr>
          </a:p>
          <a:p>
            <a:pPr marL="285750" lvl="0" indent="-285750">
              <a:lnSpc>
                <a:spcPts val="1200"/>
              </a:lnSpc>
              <a:buFont typeface="Wingdings" pitchFamily="2" charset="2"/>
              <a:buChar char="Ø"/>
            </a:pPr>
            <a:r>
              <a:rPr lang="it-IT" sz="1400" b="1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La migrazione sul territorio</a:t>
            </a:r>
          </a:p>
          <a:p>
            <a:pPr>
              <a:lnSpc>
                <a:spcPts val="1200"/>
              </a:lnSpc>
            </a:pPr>
            <a:r>
              <a:rPr lang="it-IT" sz="1400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     </a:t>
            </a:r>
            <a:r>
              <a:rPr lang="it-IT" sz="1400" dirty="0" smtClean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Maura </a:t>
            </a:r>
            <a:r>
              <a:rPr lang="it-IT" sz="1400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Posponi</a:t>
            </a:r>
          </a:p>
          <a:p>
            <a:pPr>
              <a:lnSpc>
                <a:spcPts val="1200"/>
              </a:lnSpc>
            </a:pPr>
            <a:endParaRPr lang="it-IT" sz="1400" b="1" dirty="0">
              <a:solidFill>
                <a:srgbClr val="00000A"/>
              </a:solidFill>
              <a:latin typeface="Calibri"/>
              <a:ea typeface="Calibri"/>
              <a:cs typeface="Times New Roman"/>
            </a:endParaRPr>
          </a:p>
          <a:p>
            <a:pPr marL="285750" lvl="0" indent="-285750">
              <a:lnSpc>
                <a:spcPts val="1200"/>
              </a:lnSpc>
              <a:buFont typeface="Wingdings" pitchFamily="2" charset="2"/>
              <a:buChar char="Ø"/>
            </a:pPr>
            <a:r>
              <a:rPr lang="it-IT" sz="1400" b="1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Storie di emigrati</a:t>
            </a:r>
          </a:p>
          <a:p>
            <a:pPr>
              <a:lnSpc>
                <a:spcPts val="1200"/>
              </a:lnSpc>
            </a:pPr>
            <a:r>
              <a:rPr lang="it-IT" sz="1400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    </a:t>
            </a:r>
            <a:r>
              <a:rPr lang="it-IT" sz="1400" dirty="0" smtClean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 </a:t>
            </a:r>
            <a:r>
              <a:rPr lang="it-IT" sz="1400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Nino Piras</a:t>
            </a:r>
          </a:p>
          <a:p>
            <a:pPr>
              <a:lnSpc>
                <a:spcPts val="1200"/>
              </a:lnSpc>
            </a:pPr>
            <a:endParaRPr lang="it-IT" sz="1400" b="1" dirty="0">
              <a:solidFill>
                <a:srgbClr val="00000A"/>
              </a:solidFill>
              <a:latin typeface="Calibri"/>
              <a:ea typeface="Calibri"/>
              <a:cs typeface="Times New Roman"/>
            </a:endParaRPr>
          </a:p>
          <a:p>
            <a:pPr marL="285750" lvl="0" indent="-285750">
              <a:lnSpc>
                <a:spcPts val="1200"/>
              </a:lnSpc>
              <a:buFont typeface="Wingdings" pitchFamily="2" charset="2"/>
              <a:buChar char="Ø"/>
            </a:pPr>
            <a:r>
              <a:rPr lang="it-IT" sz="1400" b="1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Raccolta testimonianze </a:t>
            </a:r>
          </a:p>
          <a:p>
            <a:pPr>
              <a:lnSpc>
                <a:spcPts val="1200"/>
              </a:lnSpc>
            </a:pPr>
            <a:r>
              <a:rPr lang="it-IT" sz="1400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   </a:t>
            </a:r>
            <a:r>
              <a:rPr lang="it-IT" sz="1400" dirty="0" smtClean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  </a:t>
            </a:r>
            <a:r>
              <a:rPr lang="it-IT" sz="1400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La  </a:t>
            </a:r>
            <a:r>
              <a:rPr lang="it-IT" sz="1400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Comunità </a:t>
            </a:r>
            <a:r>
              <a:rPr lang="it-IT" sz="1400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locale</a:t>
            </a:r>
          </a:p>
          <a:p>
            <a:pPr>
              <a:lnSpc>
                <a:spcPts val="1200"/>
              </a:lnSpc>
            </a:pPr>
            <a:endParaRPr lang="it-IT" sz="1400" dirty="0">
              <a:solidFill>
                <a:srgbClr val="00000A"/>
              </a:solidFill>
              <a:latin typeface="Calibri"/>
              <a:ea typeface="Calibri"/>
              <a:cs typeface="Times New Roman"/>
            </a:endParaRPr>
          </a:p>
          <a:p>
            <a:pPr marL="285750" lvl="0" indent="-285750">
              <a:lnSpc>
                <a:spcPts val="1200"/>
              </a:lnSpc>
              <a:buFont typeface="Wingdings" pitchFamily="2" charset="2"/>
              <a:buChar char="Ø"/>
            </a:pPr>
            <a:r>
              <a:rPr lang="it-IT" sz="1400" b="1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La parola ai cittadini</a:t>
            </a:r>
          </a:p>
          <a:p>
            <a:pPr>
              <a:lnSpc>
                <a:spcPts val="1200"/>
              </a:lnSpc>
            </a:pPr>
            <a:r>
              <a:rPr lang="it-IT" sz="1400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    </a:t>
            </a:r>
            <a:r>
              <a:rPr lang="it-IT" sz="1400" dirty="0" smtClean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 Dibattito</a:t>
            </a:r>
            <a:endParaRPr lang="it-IT" sz="1400" dirty="0">
              <a:solidFill>
                <a:srgbClr val="00000A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ts val="1200"/>
              </a:lnSpc>
            </a:pPr>
            <a:endParaRPr lang="it-IT" sz="1400" dirty="0">
              <a:solidFill>
                <a:srgbClr val="00000A"/>
              </a:solidFill>
              <a:latin typeface="Calibri"/>
              <a:ea typeface="Calibri"/>
              <a:cs typeface="Times New Roman"/>
            </a:endParaRPr>
          </a:p>
          <a:p>
            <a:pPr marL="285750" lvl="0" indent="-285750">
              <a:lnSpc>
                <a:spcPts val="1200"/>
              </a:lnSpc>
              <a:buFont typeface="Wingdings" pitchFamily="2" charset="2"/>
              <a:buChar char="Ø"/>
            </a:pPr>
            <a:r>
              <a:rPr lang="it-IT" sz="1400" b="1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Conclusioni e prospettive </a:t>
            </a:r>
            <a:endParaRPr lang="it-IT" sz="1400" b="1" dirty="0">
              <a:solidFill>
                <a:srgbClr val="00000A"/>
              </a:solidFill>
              <a:latin typeface="Calibri"/>
              <a:ea typeface="Calibri"/>
              <a:cs typeface="Times New Roman"/>
            </a:endParaRPr>
          </a:p>
          <a:p>
            <a:pPr lvl="0">
              <a:lnSpc>
                <a:spcPts val="1200"/>
              </a:lnSpc>
            </a:pPr>
            <a:r>
              <a:rPr lang="it-IT" sz="1400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    </a:t>
            </a:r>
            <a:r>
              <a:rPr lang="it-IT" sz="1400" dirty="0" smtClean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  Augusto </a:t>
            </a:r>
            <a:r>
              <a:rPr lang="it-IT" sz="1400" dirty="0">
                <a:solidFill>
                  <a:srgbClr val="00000A"/>
                </a:solidFill>
                <a:latin typeface="Calibri"/>
                <a:ea typeface="Calibri"/>
                <a:cs typeface="Times New Roman"/>
              </a:rPr>
              <a:t>Agostini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19" y="2298700"/>
            <a:ext cx="4057794" cy="287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6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arrotondato 7"/>
          <p:cNvSpPr/>
          <p:nvPr/>
        </p:nvSpPr>
        <p:spPr>
          <a:xfrm>
            <a:off x="1571896" y="1571224"/>
            <a:ext cx="1880316" cy="10710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12 pomeriggio</a:t>
            </a:r>
          </a:p>
          <a:p>
            <a:pPr algn="ctr"/>
            <a:r>
              <a:rPr lang="it-IT" b="1" dirty="0" smtClean="0">
                <a:solidFill>
                  <a:schemeClr val="tx1"/>
                </a:solidFill>
              </a:rPr>
              <a:t>Comunità</a:t>
            </a:r>
          </a:p>
          <a:p>
            <a:pPr algn="ctr"/>
            <a:r>
              <a:rPr lang="it-IT" b="1" dirty="0" err="1" smtClean="0">
                <a:solidFill>
                  <a:schemeClr val="tx1"/>
                </a:solidFill>
              </a:rPr>
              <a:t>Ritals</a:t>
            </a:r>
            <a:endParaRPr lang="it-IT" b="1" dirty="0">
              <a:solidFill>
                <a:schemeClr val="tx1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988" y="1571224"/>
            <a:ext cx="3168519" cy="3998890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1313645" y="3013656"/>
            <a:ext cx="26279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 </a:t>
            </a:r>
          </a:p>
          <a:p>
            <a:r>
              <a:rPr lang="it-IT" i="1" dirty="0" err="1"/>
              <a:t>ll</a:t>
            </a:r>
            <a:r>
              <a:rPr lang="it-IT" i="1" dirty="0"/>
              <a:t> termine </a:t>
            </a:r>
            <a:r>
              <a:rPr lang="it-IT" b="1" i="1" dirty="0" err="1"/>
              <a:t>ritals</a:t>
            </a:r>
            <a:r>
              <a:rPr lang="it-IT" i="1" dirty="0"/>
              <a:t> era l’espressione dispregiativa con cui venivano chiamati in Francia gli immigrati provenienti dall’Italia.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0389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965916" y="1087402"/>
            <a:ext cx="718748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i="1" dirty="0" smtClean="0"/>
              <a:t>Cara sorella, fammi questo piacere; quando ricevi la mia lettera mandami le cartoline illustrate, mandami queste: s, Agnese, S. Pietro e S. Paolo e S. Giovanni e S. Maria Maggiore, perché le voglio mostrare al medico, ci voglio far sapere della mia patria e che in Italia ci sono bellezze di queste </a:t>
            </a:r>
            <a:r>
              <a:rPr lang="it-IT" b="1" i="1" dirty="0"/>
              <a:t>belle </a:t>
            </a:r>
            <a:r>
              <a:rPr lang="it-IT" b="1" i="1" dirty="0" smtClean="0"/>
              <a:t>fatture</a:t>
            </a:r>
          </a:p>
          <a:p>
            <a:endParaRPr lang="it-IT" b="1" dirty="0">
              <a:solidFill>
                <a:srgbClr val="FF0000"/>
              </a:solidFill>
            </a:endParaRPr>
          </a:p>
          <a:p>
            <a:r>
              <a:rPr lang="it-IT" b="1" dirty="0" smtClean="0">
                <a:solidFill>
                  <a:srgbClr val="FF0000"/>
                </a:solidFill>
              </a:rPr>
              <a:t>Dalla relazione della prof.ssa  Posponi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965916" y="3284113"/>
            <a:ext cx="73280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i="1" dirty="0"/>
              <a:t>La pubblicazione online, avviata già alla fine degli anni Novanta</a:t>
            </a:r>
            <a:r>
              <a:rPr lang="it-IT" b="1" i="1" dirty="0" smtClean="0"/>
              <a:t>,(1996-2020)  </a:t>
            </a:r>
            <a:r>
              <a:rPr lang="it-IT" b="1" i="1" dirty="0"/>
              <a:t>ha </a:t>
            </a:r>
            <a:r>
              <a:rPr lang="it-IT" b="1" i="1" dirty="0" smtClean="0"/>
              <a:t>consentito </a:t>
            </a:r>
            <a:r>
              <a:rPr lang="it-IT" b="1" i="1" dirty="0"/>
              <a:t>a molte persone, da tempo alla ricerca di un contatto con il paese di origine, di riallacciare i legami con Acuto. Questa condivisione ha suscitato un profondo apprezzamento per il recupero della memoria storica e familiare, dimostrando quanto siano ancora vive e sentite le radici acutine anche al di là dell’oceano</a:t>
            </a:r>
            <a:r>
              <a:rPr lang="it-IT" b="1" i="1" dirty="0" smtClean="0"/>
              <a:t>.</a:t>
            </a:r>
          </a:p>
          <a:p>
            <a:pPr algn="just"/>
            <a:endParaRPr lang="it-IT" i="1" dirty="0"/>
          </a:p>
          <a:p>
            <a:r>
              <a:rPr lang="it-IT" b="1" dirty="0" smtClean="0">
                <a:solidFill>
                  <a:srgbClr val="FF0000"/>
                </a:solidFill>
              </a:rPr>
              <a:t>Dalla relazione del dott. Piras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50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1812138"/>
            <a:ext cx="7658100" cy="3981275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sp>
        <p:nvSpPr>
          <p:cNvPr id="5" name="CasellaDiTesto 4"/>
          <p:cNvSpPr txBox="1"/>
          <p:nvPr/>
        </p:nvSpPr>
        <p:spPr>
          <a:xfrm>
            <a:off x="1016000" y="822907"/>
            <a:ext cx="744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 smtClean="0"/>
              <a:t>e allora cosa far loro vedere? Il loro Comune o il loro territorio e i prodotti che lo rendono famoso e  rendono orgogliosi  coloro che lo vivono?</a:t>
            </a:r>
            <a:endParaRPr lang="it-IT" b="1" i="1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437" y="5443437"/>
            <a:ext cx="2011363" cy="96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23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1300151"/>
            <a:ext cx="6921500" cy="4812345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  <p:pic>
        <p:nvPicPr>
          <p:cNvPr id="3" name="Immagin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577" y="5168900"/>
            <a:ext cx="1660623" cy="1243522"/>
          </a:xfrm>
          <a:prstGeom prst="rect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</p:pic>
      <p:sp>
        <p:nvSpPr>
          <p:cNvPr id="4" name="CasellaDiTesto 3"/>
          <p:cNvSpPr txBox="1"/>
          <p:nvPr/>
        </p:nvSpPr>
        <p:spPr>
          <a:xfrm>
            <a:off x="1003300" y="584200"/>
            <a:ext cx="7404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 smtClean="0"/>
              <a:t>Avevamo preparato ciò che serviva per documentarsi  a partire dal 2007</a:t>
            </a:r>
            <a:endParaRPr lang="it-IT" b="1" i="1" dirty="0"/>
          </a:p>
        </p:txBody>
      </p:sp>
    </p:spTree>
    <p:extLst>
      <p:ext uri="{BB962C8B-B14F-4D97-AF65-F5344CB8AC3E}">
        <p14:creationId xmlns:p14="http://schemas.microsoft.com/office/powerpoint/2010/main" val="260513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050" y="1619248"/>
            <a:ext cx="7058710" cy="4354769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066800" y="711200"/>
            <a:ext cx="7353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Su questo territorio ci passa la </a:t>
            </a:r>
            <a:r>
              <a:rPr lang="it-IT" b="1" dirty="0" smtClean="0">
                <a:solidFill>
                  <a:srgbClr val="FF0000"/>
                </a:solidFill>
              </a:rPr>
              <a:t>Via Francigena nel Sud </a:t>
            </a:r>
            <a:r>
              <a:rPr lang="it-IT" b="1" dirty="0" smtClean="0"/>
              <a:t>che porta fino a Roma  e da Roma si diparte………..e questo è l’anno del </a:t>
            </a:r>
            <a:r>
              <a:rPr lang="it-IT" b="1" dirty="0" smtClean="0">
                <a:solidFill>
                  <a:srgbClr val="FF0000"/>
                </a:solidFill>
              </a:rPr>
              <a:t>Giubileo………… 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3507775"/>
            <a:ext cx="3238500" cy="246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13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 flipH="1">
            <a:off x="1066798" y="774700"/>
            <a:ext cx="71501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E ricordiamo che avendo creato la DMO Alta Ciociaria possiamo anche utilizzare </a:t>
            </a:r>
            <a:r>
              <a:rPr lang="it-IT" b="1" i="1" dirty="0" smtClean="0"/>
              <a:t>la sua competenza per essere presenti nelle Fiere di tutto il mondo per presentare le bellezze del Territorio tanto da inorgoglire i nostri cittadini all’estero </a:t>
            </a:r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512" y="2177458"/>
            <a:ext cx="2562846" cy="2554927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12" y="2177458"/>
            <a:ext cx="5024188" cy="255492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0513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837" y="2650006"/>
            <a:ext cx="1134108" cy="2743569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461" y="1324911"/>
            <a:ext cx="1134108" cy="2743569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353" y="1786406"/>
            <a:ext cx="1134108" cy="2743569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245" y="1989606"/>
            <a:ext cx="1134108" cy="2743569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137" y="2332506"/>
            <a:ext cx="1134108" cy="2743569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2" name="CasellaDiTesto 1"/>
          <p:cNvSpPr txBox="1"/>
          <p:nvPr/>
        </p:nvSpPr>
        <p:spPr>
          <a:xfrm flipH="1">
            <a:off x="919602" y="1001745"/>
            <a:ext cx="43110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 smtClean="0"/>
              <a:t>Ora dobbiamo solo metterci in contatto con loro , i cittadini del NOSTRO TERRITORIO.</a:t>
            </a:r>
          </a:p>
          <a:p>
            <a:r>
              <a:rPr lang="it-IT" b="1" i="1" dirty="0" smtClean="0"/>
              <a:t>Saranno orgogliosi di promuovere </a:t>
            </a:r>
          </a:p>
          <a:p>
            <a:r>
              <a:rPr lang="it-IT" b="1" i="1" dirty="0"/>
              <a:t>u</a:t>
            </a:r>
            <a:r>
              <a:rPr lang="it-IT" b="1" i="1" dirty="0" smtClean="0"/>
              <a:t>n TERRITORIO  </a:t>
            </a:r>
          </a:p>
          <a:p>
            <a:r>
              <a:rPr lang="it-IT" b="1" i="1" dirty="0" smtClean="0"/>
              <a:t>così attraente</a:t>
            </a:r>
            <a:endParaRPr lang="it-IT" b="1" i="1" dirty="0"/>
          </a:p>
        </p:txBody>
      </p:sp>
    </p:spTree>
    <p:extLst>
      <p:ext uri="{BB962C8B-B14F-4D97-AF65-F5344CB8AC3E}">
        <p14:creationId xmlns:p14="http://schemas.microsoft.com/office/powerpoint/2010/main" val="35189034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684338"/>
            <a:ext cx="1555750" cy="23669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sellaDiTesto 2"/>
          <p:cNvSpPr txBox="1"/>
          <p:nvPr/>
        </p:nvSpPr>
        <p:spPr>
          <a:xfrm flipH="1">
            <a:off x="919602" y="1001745"/>
            <a:ext cx="431106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 smtClean="0"/>
              <a:t>Ma……..</a:t>
            </a:r>
          </a:p>
          <a:p>
            <a:r>
              <a:rPr lang="it-IT" b="1" i="1" dirty="0" smtClean="0"/>
              <a:t>Il Territorio va considerato un’Organizzazione</a:t>
            </a:r>
          </a:p>
          <a:p>
            <a:r>
              <a:rPr lang="it-IT" b="1" i="1" dirty="0" smtClean="0"/>
              <a:t>I cittadini vanno considerati membri di questa organizzazione</a:t>
            </a:r>
          </a:p>
          <a:p>
            <a:r>
              <a:rPr lang="it-IT" b="1" i="1" dirty="0" smtClean="0"/>
              <a:t>Tutti i membri devono condividere il piacere di stare in questa Organizzazione</a:t>
            </a:r>
          </a:p>
          <a:p>
            <a:r>
              <a:rPr lang="it-IT" b="1" i="1" dirty="0" smtClean="0"/>
              <a:t>Un’Organizzazione che per vivere deve scambiare in modo conveniente qualcosa con il mercato di riferimento</a:t>
            </a:r>
          </a:p>
          <a:p>
            <a:r>
              <a:rPr lang="it-IT" b="1" i="1" dirty="0" smtClean="0"/>
              <a:t>Un’Organiz</a:t>
            </a:r>
            <a:r>
              <a:rPr lang="it-IT" b="1" i="1" dirty="0"/>
              <a:t>z</a:t>
            </a:r>
            <a:r>
              <a:rPr lang="it-IT" b="1" i="1" dirty="0" smtClean="0"/>
              <a:t>azione che  per continuare a vivere deve curare la crescita dei propri membri , anche di quelli che momentaneamente la lasciano per vivere altre «avventure» </a:t>
            </a:r>
            <a:endParaRPr lang="it-IT" b="1" i="1" dirty="0"/>
          </a:p>
        </p:txBody>
      </p:sp>
    </p:spTree>
    <p:extLst>
      <p:ext uri="{BB962C8B-B14F-4D97-AF65-F5344CB8AC3E}">
        <p14:creationId xmlns:p14="http://schemas.microsoft.com/office/powerpoint/2010/main" val="4812644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16051</TotalTime>
  <Words>648</Words>
  <Application>Microsoft Office PowerPoint</Application>
  <PresentationFormat>Presentazione su schermo (4:3)</PresentationFormat>
  <Paragraphs>109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Renato Di Gregorio</dc:creator>
  <cp:lastModifiedBy>Renato Di Gregorio</cp:lastModifiedBy>
  <cp:revision>220</cp:revision>
  <dcterms:created xsi:type="dcterms:W3CDTF">2018-12-26T10:05:03Z</dcterms:created>
  <dcterms:modified xsi:type="dcterms:W3CDTF">2025-01-11T06:14:19Z</dcterms:modified>
</cp:coreProperties>
</file>