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74" r:id="rId3"/>
    <p:sldId id="276" r:id="rId4"/>
    <p:sldId id="277" r:id="rId5"/>
    <p:sldId id="275" r:id="rId6"/>
    <p:sldId id="278" r:id="rId7"/>
    <p:sldId id="279" r:id="rId8"/>
    <p:sldId id="280" r:id="rId9"/>
    <p:sldId id="281" r:id="rId10"/>
    <p:sldId id="282" r:id="rId11"/>
    <p:sldId id="283" r:id="rId12"/>
    <p:sldId id="288" r:id="rId13"/>
    <p:sldId id="285" r:id="rId14"/>
    <p:sldId id="286" r:id="rId15"/>
    <p:sldId id="287" r:id="rId16"/>
    <p:sldId id="289" r:id="rId17"/>
    <p:sldId id="273" r:id="rId18"/>
  </p:sldIdLst>
  <p:sldSz cx="9144000" cy="6858000" type="screen4x3"/>
  <p:notesSz cx="6881813" cy="9661525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242"/>
    <a:srgbClr val="000099"/>
    <a:srgbClr val="1745C7"/>
    <a:srgbClr val="6FE92B"/>
    <a:srgbClr val="08C027"/>
    <a:srgbClr val="0033CC"/>
    <a:srgbClr val="0075CC"/>
    <a:srgbClr val="F9C87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83076"/>
          </a:xfrm>
          <a:prstGeom prst="rect">
            <a:avLst/>
          </a:prstGeom>
        </p:spPr>
        <p:txBody>
          <a:bodyPr vert="horz" lIns="94531" tIns="47265" rIns="94531" bIns="47265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83076"/>
          </a:xfrm>
          <a:prstGeom prst="rect">
            <a:avLst/>
          </a:prstGeom>
        </p:spPr>
        <p:txBody>
          <a:bodyPr vert="horz" lIns="94531" tIns="47265" rIns="94531" bIns="47265" rtlCol="0"/>
          <a:lstStyle>
            <a:lvl1pPr algn="r">
              <a:defRPr sz="1200"/>
            </a:lvl1pPr>
          </a:lstStyle>
          <a:p>
            <a:fld id="{511B523B-E698-4C7C-A9A5-185EF1E781DF}" type="datetimeFigureOut">
              <a:rPr lang="it-IT" smtClean="0"/>
              <a:pPr/>
              <a:t>25/10/2018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025525" y="723900"/>
            <a:ext cx="4832350" cy="36242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31" tIns="47265" rIns="94531" bIns="47265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8182" y="4589225"/>
            <a:ext cx="5505450" cy="4347686"/>
          </a:xfrm>
          <a:prstGeom prst="rect">
            <a:avLst/>
          </a:prstGeom>
        </p:spPr>
        <p:txBody>
          <a:bodyPr vert="horz" lIns="94531" tIns="47265" rIns="94531" bIns="47265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176772"/>
            <a:ext cx="2982119" cy="483076"/>
          </a:xfrm>
          <a:prstGeom prst="rect">
            <a:avLst/>
          </a:prstGeom>
        </p:spPr>
        <p:txBody>
          <a:bodyPr vert="horz" lIns="94531" tIns="47265" rIns="94531" bIns="47265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98102" y="9176772"/>
            <a:ext cx="2982119" cy="483076"/>
          </a:xfrm>
          <a:prstGeom prst="rect">
            <a:avLst/>
          </a:prstGeom>
        </p:spPr>
        <p:txBody>
          <a:bodyPr vert="horz" lIns="94531" tIns="47265" rIns="94531" bIns="47265" rtlCol="0" anchor="b"/>
          <a:lstStyle>
            <a:lvl1pPr algn="r">
              <a:defRPr sz="1200"/>
            </a:lvl1pPr>
          </a:lstStyle>
          <a:p>
            <a:fld id="{351E1A6D-7720-4A62-9235-D82A5765C9E5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C6247-8F5F-4895-BD7D-9CDDAF14659A}" type="datetimeFigureOut">
              <a:rPr lang="it-IT" smtClean="0"/>
              <a:pPr/>
              <a:t>25/10/2018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CCBB-DDC4-4D1C-833F-4E31623106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C6247-8F5F-4895-BD7D-9CDDAF14659A}" type="datetimeFigureOut">
              <a:rPr lang="it-IT" smtClean="0"/>
              <a:pPr/>
              <a:t>25/10/2018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CCBB-DDC4-4D1C-833F-4E31623106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C6247-8F5F-4895-BD7D-9CDDAF14659A}" type="datetimeFigureOut">
              <a:rPr lang="it-IT" smtClean="0"/>
              <a:pPr/>
              <a:t>25/10/2018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CCBB-DDC4-4D1C-833F-4E31623106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C6247-8F5F-4895-BD7D-9CDDAF14659A}" type="datetimeFigureOut">
              <a:rPr lang="it-IT" smtClean="0"/>
              <a:pPr/>
              <a:t>25/10/2018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CCBB-DDC4-4D1C-833F-4E31623106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C6247-8F5F-4895-BD7D-9CDDAF14659A}" type="datetimeFigureOut">
              <a:rPr lang="it-IT" smtClean="0"/>
              <a:pPr/>
              <a:t>25/10/2018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CCBB-DDC4-4D1C-833F-4E31623106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C6247-8F5F-4895-BD7D-9CDDAF14659A}" type="datetimeFigureOut">
              <a:rPr lang="it-IT" smtClean="0"/>
              <a:pPr/>
              <a:t>25/10/2018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CCBB-DDC4-4D1C-833F-4E31623106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C6247-8F5F-4895-BD7D-9CDDAF14659A}" type="datetimeFigureOut">
              <a:rPr lang="it-IT" smtClean="0"/>
              <a:pPr/>
              <a:t>25/10/2018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CCBB-DDC4-4D1C-833F-4E31623106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C6247-8F5F-4895-BD7D-9CDDAF14659A}" type="datetimeFigureOut">
              <a:rPr lang="it-IT" smtClean="0"/>
              <a:pPr/>
              <a:t>25/10/2018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CCBB-DDC4-4D1C-833F-4E31623106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C6247-8F5F-4895-BD7D-9CDDAF14659A}" type="datetimeFigureOut">
              <a:rPr lang="it-IT" smtClean="0"/>
              <a:pPr/>
              <a:t>25/10/2018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CCBB-DDC4-4D1C-833F-4E31623106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C6247-8F5F-4895-BD7D-9CDDAF14659A}" type="datetimeFigureOut">
              <a:rPr lang="it-IT" smtClean="0"/>
              <a:pPr/>
              <a:t>25/10/2018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CCBB-DDC4-4D1C-833F-4E31623106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C6247-8F5F-4895-BD7D-9CDDAF14659A}" type="datetimeFigureOut">
              <a:rPr lang="it-IT" smtClean="0"/>
              <a:pPr/>
              <a:t>25/10/2018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CCBB-DDC4-4D1C-833F-4E31623106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C6247-8F5F-4895-BD7D-9CDDAF14659A}" type="datetimeFigureOut">
              <a:rPr lang="it-IT" smtClean="0"/>
              <a:pPr/>
              <a:t>25/10/2018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FCCBB-DDC4-4D1C-833F-4E3162310681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-14068" y="1772816"/>
            <a:ext cx="41399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b="1" cap="all" dirty="0" smtClean="0">
                <a:solidFill>
                  <a:srgbClr val="009242"/>
                </a:solidFill>
                <a:effectLst>
                  <a:reflection blurRad="6350" stA="55000" endA="300" endPos="45500" dir="5400000" sy="-100000" algn="bl" rotWithShape="0"/>
                </a:effectLst>
                <a:latin typeface="Nyala" pitchFamily="2" charset="0"/>
              </a:rPr>
              <a:t>Il </a:t>
            </a:r>
            <a:r>
              <a:rPr lang="it-IT" sz="2800" b="1" cap="all" dirty="0">
                <a:solidFill>
                  <a:srgbClr val="009242"/>
                </a:solidFill>
                <a:effectLst>
                  <a:reflection blurRad="6350" stA="55000" endA="300" endPos="45500" dir="5400000" sy="-100000" algn="bl" rotWithShape="0"/>
                </a:effectLst>
                <a:latin typeface="Nyala" pitchFamily="2" charset="0"/>
              </a:rPr>
              <a:t>Cammino </a:t>
            </a:r>
            <a:r>
              <a:rPr lang="it-IT" sz="2800" b="1" cap="all" dirty="0" smtClean="0">
                <a:solidFill>
                  <a:srgbClr val="009242"/>
                </a:solidFill>
                <a:effectLst>
                  <a:reflection blurRad="6350" stA="55000" endA="300" endPos="45500" dir="5400000" sy="-100000" algn="bl" rotWithShape="0"/>
                </a:effectLst>
                <a:latin typeface="Nyala" pitchFamily="2" charset="0"/>
              </a:rPr>
              <a:t>come fattore educativo </a:t>
            </a:r>
          </a:p>
        </p:txBody>
      </p:sp>
      <p:grpSp>
        <p:nvGrpSpPr>
          <p:cNvPr id="2" name="Gruppo 18"/>
          <p:cNvGrpSpPr/>
          <p:nvPr/>
        </p:nvGrpSpPr>
        <p:grpSpPr>
          <a:xfrm>
            <a:off x="4987903" y="-1198416"/>
            <a:ext cx="4851144" cy="8241188"/>
            <a:chOff x="5036130" y="-1301241"/>
            <a:chExt cx="4851144" cy="8241188"/>
          </a:xfrm>
          <a:blipFill>
            <a:blip r:embed="rId2"/>
            <a:stretch>
              <a:fillRect/>
            </a:stretch>
          </a:blipFill>
        </p:grpSpPr>
        <p:sp>
          <p:nvSpPr>
            <p:cNvPr id="14" name="Rettangolo arrotondato 13"/>
            <p:cNvSpPr/>
            <p:nvPr/>
          </p:nvSpPr>
          <p:spPr>
            <a:xfrm rot="18252631">
              <a:off x="1346363" y="2400582"/>
              <a:ext cx="8107093" cy="72755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" name="Rettangolo arrotondato 14"/>
            <p:cNvSpPr/>
            <p:nvPr/>
          </p:nvSpPr>
          <p:spPr>
            <a:xfrm rot="18252631">
              <a:off x="2420308" y="2316964"/>
              <a:ext cx="8141275" cy="90486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" name="Rettangolo arrotondato 15"/>
            <p:cNvSpPr/>
            <p:nvPr/>
          </p:nvSpPr>
          <p:spPr>
            <a:xfrm rot="18252631">
              <a:off x="3705526" y="2301717"/>
              <a:ext cx="8195283" cy="108117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7" name="Rettangolo arrotondato 16"/>
            <p:cNvSpPr/>
            <p:nvPr/>
          </p:nvSpPr>
          <p:spPr>
            <a:xfrm rot="18252631">
              <a:off x="5620456" y="2546681"/>
              <a:ext cx="7143541" cy="139009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18" name="Rettangolo arrotondato 17"/>
          <p:cNvSpPr/>
          <p:nvPr/>
        </p:nvSpPr>
        <p:spPr>
          <a:xfrm rot="18252631">
            <a:off x="1546156" y="1354541"/>
            <a:ext cx="6656718" cy="895501"/>
          </a:xfrm>
          <a:prstGeom prst="roundRect">
            <a:avLst>
              <a:gd name="adj" fmla="val 50000"/>
            </a:avLst>
          </a:prstGeom>
          <a:solidFill>
            <a:srgbClr val="009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8" descr="onlus 1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91476" y="5445224"/>
            <a:ext cx="1952524" cy="141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AutoShape 6" descr="Risultati immagini per logo facebook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9" name="CasellaDiTesto 18"/>
          <p:cNvSpPr txBox="1"/>
          <p:nvPr/>
        </p:nvSpPr>
        <p:spPr>
          <a:xfrm>
            <a:off x="0" y="4941168"/>
            <a:ext cx="33123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yala" pitchFamily="2" charset="0"/>
              </a:rPr>
              <a:t>  Dott. Luca </a:t>
            </a:r>
            <a:r>
              <a:rPr lang="it-IT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yala" pitchFamily="2" charset="0"/>
              </a:rPr>
              <a:t>Ansini</a:t>
            </a:r>
            <a:endParaRPr lang="it-IT" b="1" dirty="0" smtClean="0">
              <a:solidFill>
                <a:schemeClr val="tx1">
                  <a:lumMod val="95000"/>
                  <a:lumOff val="5000"/>
                </a:schemeClr>
              </a:solidFill>
              <a:latin typeface="Nyala" pitchFamily="2" charset="0"/>
            </a:endParaRPr>
          </a:p>
          <a:p>
            <a:r>
              <a:rPr lang="it-IT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yala" pitchFamily="2" charset="0"/>
              </a:rPr>
              <a:t>- </a:t>
            </a:r>
            <a:r>
              <a:rPr lang="it-IT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yala" pitchFamily="2" charset="0"/>
              </a:rPr>
              <a:t>Phd</a:t>
            </a:r>
            <a:r>
              <a:rPr lang="it-IT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yala" pitchFamily="2" charset="0"/>
              </a:rPr>
              <a:t> in Pedagogia </a:t>
            </a:r>
          </a:p>
          <a:p>
            <a:r>
              <a:rPr lang="it-IT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yala" pitchFamily="2" charset="0"/>
              </a:rPr>
              <a:t> (Università Roma TRE)</a:t>
            </a:r>
          </a:p>
          <a:p>
            <a:endParaRPr lang="it-IT" dirty="0" smtClean="0">
              <a:solidFill>
                <a:schemeClr val="tx1">
                  <a:lumMod val="95000"/>
                  <a:lumOff val="5000"/>
                </a:schemeClr>
              </a:solidFill>
              <a:latin typeface="Nyala" pitchFamily="2" charset="0"/>
            </a:endParaRPr>
          </a:p>
          <a:p>
            <a:r>
              <a:rPr lang="it-IT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yala" pitchFamily="2" charset="0"/>
              </a:rPr>
              <a:t>- Presidente “</a:t>
            </a:r>
            <a:r>
              <a:rPr lang="it-IT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yala" pitchFamily="2" charset="0"/>
              </a:rPr>
              <a:t>Setting</a:t>
            </a:r>
            <a:r>
              <a:rPr lang="it-IT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yala" pitchFamily="2" charset="0"/>
              </a:rPr>
              <a:t> in Cammino” </a:t>
            </a:r>
          </a:p>
          <a:p>
            <a:r>
              <a:rPr lang="it-IT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yala" pitchFamily="2" charset="0"/>
              </a:rPr>
              <a:t>  ONLUS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323528" y="260648"/>
            <a:ext cx="475252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>
              <a:solidFill>
                <a:schemeClr val="tx1">
                  <a:lumMod val="95000"/>
                  <a:lumOff val="5000"/>
                </a:schemeClr>
              </a:solidFill>
              <a:latin typeface="Nyala" pitchFamily="2" charset="0"/>
            </a:endParaRPr>
          </a:p>
          <a:p>
            <a:r>
              <a:rPr lang="it-IT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yala" pitchFamily="2" charset="0"/>
              </a:rPr>
              <a:t>Convegno Nazionale “Ergonomia dei Cammini”</a:t>
            </a:r>
          </a:p>
          <a:p>
            <a:pPr marL="342900" indent="-342900"/>
            <a:r>
              <a:rPr lang="it-IT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yala" pitchFamily="2" charset="0"/>
              </a:rPr>
              <a:t>Roma, 25 Ottobre 2018 </a:t>
            </a:r>
          </a:p>
          <a:p>
            <a:pPr marL="342900" indent="-342900"/>
            <a:r>
              <a:rPr lang="it-IT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yala" pitchFamily="2" charset="0"/>
              </a:rPr>
              <a:t>(Società Italiana di Ergonomia)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8" descr="IMG_0099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413" y="-188913"/>
            <a:ext cx="9648826" cy="7235826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DSCN05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58325" cy="707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DSCN048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PC GRANDE ELENA\PROGETTI E ATTIVITA' 2017 2018\ONLUS\immagini\image.png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56592" y="0"/>
            <a:ext cx="1059316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0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8600" y="-136525"/>
            <a:ext cx="9885363" cy="699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sus\Desktop\PC GRANDE ELENA\PROGETTI E ATTIVITA' 2017 2018\ONLUS\sito\CONTENUTI SITO\SELEZIONE FOTO PER GIULIO\38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sus\Desktop\PC GRANDE ELENA\PROGETTI E ATTIVITA' 2017 2018\ONLUS\sito\CONTENUTI SITO\SELEZIONE FOTO PER GIULIO\IMG_20180824_2232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620688"/>
            <a:ext cx="9280895" cy="55474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sus\Desktop\PC GRANDE ELENA\PROGETTI E ATTIVITA' 2017 2018\ONLUS\sito\CONTENUTI SITO\foto setting in cammino\42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sus\Desktop\PC GRANDE ELENA\PROGETTI E ATTIVITA' 2017 2018\ONLUS\sito\CONTENUTI SITO\foto setting in cammino\39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foto cammini corso formazione\galici\Raw000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sus\Desktop\foto cammini corso formazione\Cammino Coroso Formazione (filomena)\DSCN04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6245" y="0"/>
            <a:ext cx="513151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sus\Desktop\foto cammini corso formazione\galici\Raw000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sus\Desktop\foto cammini corso formazione\simona\IMG_02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Asus\Desktop\foto cammini corso formazione\simona\IMG_02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DSCN048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4374.jpg"/>
          <p:cNvPicPr>
            <a:picLocks noChangeAspect="1"/>
          </p:cNvPicPr>
          <p:nvPr/>
        </p:nvPicPr>
        <p:blipFill>
          <a:blip r:embed="rId2" cstate="print">
            <a:grayscl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entagono 2"/>
          <p:cNvSpPr>
            <a:spLocks noChangeAspect="1"/>
          </p:cNvSpPr>
          <p:nvPr/>
        </p:nvSpPr>
        <p:spPr>
          <a:xfrm rot="5400000">
            <a:off x="8166100" y="6350"/>
            <a:ext cx="333375" cy="320675"/>
          </a:xfrm>
          <a:prstGeom prst="homePlate">
            <a:avLst>
              <a:gd name="adj" fmla="val 31302"/>
            </a:avLst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683568" y="476672"/>
            <a:ext cx="78488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cap="all" dirty="0" smtClean="0">
                <a:solidFill>
                  <a:schemeClr val="tx2"/>
                </a:solidFill>
                <a:latin typeface="Nyala" pitchFamily="2" charset="0"/>
              </a:rPr>
              <a:t>LE PAROLE DAI DIARI DEI GIOVANI CAMMINATORI</a:t>
            </a:r>
          </a:p>
          <a:p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0" y="5589240"/>
            <a:ext cx="88924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  <a:latin typeface="Nyala" pitchFamily="2" charset="0"/>
              </a:rPr>
              <a:t>“Raggiungere una meta, anche attraverso la fatica mi dà molto più gusto perché l’ho fatta mia, la sento molto più mia!». (Giulio)</a:t>
            </a:r>
          </a:p>
          <a:p>
            <a:pPr algn="ctr"/>
            <a:endParaRPr lang="it-IT" sz="2400" dirty="0" smtClean="0">
              <a:solidFill>
                <a:schemeClr val="accent1">
                  <a:lumMod val="75000"/>
                </a:schemeClr>
              </a:solidFill>
              <a:latin typeface="Nyala" pitchFamily="2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2231232" y="4149080"/>
            <a:ext cx="69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2400" dirty="0" smtClean="0">
                <a:solidFill>
                  <a:schemeClr val="bg1"/>
                </a:solidFill>
                <a:latin typeface="Nyala" pitchFamily="2" charset="0"/>
              </a:rPr>
              <a:t>“Il Cammino ti dà una nuova visione delle cose …</a:t>
            </a:r>
            <a:r>
              <a:rPr lang="it-IT" sz="2400" i="1" dirty="0" smtClean="0"/>
              <a:t> </a:t>
            </a:r>
            <a:r>
              <a:rPr lang="it-IT" sz="2400" dirty="0" smtClean="0">
                <a:solidFill>
                  <a:schemeClr val="bg1"/>
                </a:solidFill>
                <a:latin typeface="Nyala" pitchFamily="2" charset="0"/>
              </a:rPr>
              <a:t>Riesci a trovare modi di pensare e soluzioni differenti a cui non avevi mai pensato </a:t>
            </a:r>
            <a:r>
              <a:rPr lang="it-IT" sz="2400" dirty="0" err="1" smtClean="0">
                <a:solidFill>
                  <a:schemeClr val="bg1"/>
                </a:solidFill>
                <a:latin typeface="Nyala" pitchFamily="2" charset="0"/>
              </a:rPr>
              <a:t>prima…</a:t>
            </a:r>
            <a:r>
              <a:rPr lang="it-IT" sz="2400" dirty="0" smtClean="0">
                <a:solidFill>
                  <a:schemeClr val="bg1"/>
                </a:solidFill>
                <a:latin typeface="Nyala" pitchFamily="2" charset="0"/>
              </a:rPr>
              <a:t> » (Paolo)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0" y="1484784"/>
            <a:ext cx="47525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300" dirty="0" smtClean="0">
                <a:solidFill>
                  <a:schemeClr val="bg1"/>
                </a:solidFill>
                <a:latin typeface="Nyala" pitchFamily="2" charset="0"/>
              </a:rPr>
              <a:t>«Allontanarmi per sette giorni dalla mia famiglia  e dai luoghi di sempre, per accettare la sfida del cammino, mi ha fatto scoprire delle cose di me che prima non conoscevo e anche dei miei compagni di viaggio» (Francesca)</a:t>
            </a:r>
          </a:p>
          <a:p>
            <a:pPr algn="just"/>
            <a:endParaRPr lang="it-IT" sz="2400" dirty="0" smtClean="0">
              <a:solidFill>
                <a:schemeClr val="bg1"/>
              </a:solidFill>
              <a:latin typeface="Nyal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2358</TotalTime>
  <Words>158</Words>
  <Application>Microsoft Office PowerPoint</Application>
  <PresentationFormat>Presentazione su schermo (4:3)</PresentationFormat>
  <Paragraphs>15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18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Valentina</dc:creator>
  <cp:lastModifiedBy>Asus</cp:lastModifiedBy>
  <cp:revision>75</cp:revision>
  <dcterms:created xsi:type="dcterms:W3CDTF">2018-08-25T20:43:51Z</dcterms:created>
  <dcterms:modified xsi:type="dcterms:W3CDTF">2018-10-25T06:24:25Z</dcterms:modified>
</cp:coreProperties>
</file>