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7"/>
  </p:notesMasterIdLst>
  <p:sldIdLst>
    <p:sldId id="256" r:id="rId2"/>
    <p:sldId id="264" r:id="rId3"/>
    <p:sldId id="265" r:id="rId4"/>
    <p:sldId id="267" r:id="rId5"/>
    <p:sldId id="270" r:id="rId6"/>
    <p:sldId id="268" r:id="rId7"/>
    <p:sldId id="273" r:id="rId8"/>
    <p:sldId id="269" r:id="rId9"/>
    <p:sldId id="271" r:id="rId10"/>
    <p:sldId id="272" r:id="rId11"/>
    <p:sldId id="274" r:id="rId12"/>
    <p:sldId id="275" r:id="rId13"/>
    <p:sldId id="278" r:id="rId14"/>
    <p:sldId id="277" r:id="rId15"/>
    <p:sldId id="260" r:id="rId16"/>
  </p:sldIdLst>
  <p:sldSz cx="9144000" cy="5143500" type="screen16x9"/>
  <p:notesSz cx="6858000" cy="9144000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Roboto" charset="0"/>
      <p:regular r:id="rId22"/>
      <p:bold r:id="rId23"/>
      <p:italic r:id="rId24"/>
      <p:boldItalic r:id="rId25"/>
    </p:embeddedFont>
    <p:embeddedFont>
      <p:font typeface="Roboto Mono" charset="0"/>
      <p:regular r:id="rId26"/>
      <p:bold r:id="rId27"/>
      <p:italic r:id="rId28"/>
      <p:boldItalic r:id="rId29"/>
    </p:embeddedFont>
    <p:embeddedFont>
      <p:font typeface="Tahoma" pitchFamily="3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1206"/>
    <a:srgbClr val="212121"/>
    <a:srgbClr val="B02811"/>
    <a:srgbClr val="FFFFFF"/>
    <a:srgbClr val="D32F2F"/>
    <a:srgbClr val="BDBDBD"/>
    <a:srgbClr val="F443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06A01F-5122-4A45-8FA9-3B7702F4E385}" v="270" dt="2022-04-08T14:45:03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4663"/>
  </p:normalViewPr>
  <p:slideViewPr>
    <p:cSldViewPr snapToGrid="0">
      <p:cViewPr varScale="1">
        <p:scale>
          <a:sx n="69" d="100"/>
          <a:sy n="69" d="100"/>
        </p:scale>
        <p:origin x="-125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ella Frisiello" userId="e5401411-7e1f-4512-9c2d-76fb58cdf066" providerId="ADAL" clId="{5706A01F-5122-4A45-8FA9-3B7702F4E385}"/>
    <pc:docChg chg="modMainMaster">
      <pc:chgData name="Antonella Frisiello" userId="e5401411-7e1f-4512-9c2d-76fb58cdf066" providerId="ADAL" clId="{5706A01F-5122-4A45-8FA9-3B7702F4E385}" dt="2022-04-08T14:45:03.109" v="8" actId="404"/>
      <pc:docMkLst>
        <pc:docMk/>
      </pc:docMkLst>
      <pc:sldMasterChg chg="modSp">
        <pc:chgData name="Antonella Frisiello" userId="e5401411-7e1f-4512-9c2d-76fb58cdf066" providerId="ADAL" clId="{5706A01F-5122-4A45-8FA9-3B7702F4E385}" dt="2022-04-08T14:45:03.109" v="8" actId="404"/>
        <pc:sldMasterMkLst>
          <pc:docMk/>
          <pc:sldMasterMk cId="0" sldId="2147483662"/>
        </pc:sldMasterMkLst>
        <pc:spChg chg="mod">
          <ac:chgData name="Antonella Frisiello" userId="e5401411-7e1f-4512-9c2d-76fb58cdf066" providerId="ADAL" clId="{5706A01F-5122-4A45-8FA9-3B7702F4E385}" dt="2022-04-08T14:45:03.109" v="8" actId="404"/>
          <ac:spMkLst>
            <pc:docMk/>
            <pc:sldMasterMk cId="0" sldId="2147483662"/>
            <ac:spMk id="6" creationId="{00000000-0000-0000-0000-000000000000}"/>
          </ac:spMkLst>
        </pc:spChg>
        <pc:spChg chg="mod">
          <ac:chgData name="Antonella Frisiello" userId="e5401411-7e1f-4512-9c2d-76fb58cdf066" providerId="ADAL" clId="{5706A01F-5122-4A45-8FA9-3B7702F4E385}" dt="2022-04-08T14:44:45.165" v="0" actId="2711"/>
          <ac:spMkLst>
            <pc:docMk/>
            <pc:sldMasterMk cId="0" sldId="2147483662"/>
            <ac:spMk id="7" creationId="{00000000-0000-0000-0000-000000000000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74500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9f522f1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9f522f1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1" userDrawn="1">
  <p:cSld name="Cover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531FDA18-A28E-44EE-BDE6-CD1158A990E8}"/>
              </a:ext>
            </a:extLst>
          </p:cNvPr>
          <p:cNvSpPr/>
          <p:nvPr userDrawn="1"/>
        </p:nvSpPr>
        <p:spPr>
          <a:xfrm>
            <a:off x="0" y="9872"/>
            <a:ext cx="9144000" cy="1796475"/>
          </a:xfrm>
          <a:prstGeom prst="rect">
            <a:avLst/>
          </a:prstGeom>
          <a:solidFill>
            <a:srgbClr val="B21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1188721" y="2030542"/>
            <a:ext cx="6812280" cy="6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02058"/>
              </a:buClr>
              <a:buSzPts val="1800"/>
              <a:buFont typeface="Roboto Mono"/>
              <a:buNone/>
              <a:defRPr sz="2600" b="1">
                <a:solidFill>
                  <a:srgbClr val="B21206"/>
                </a:solidFill>
                <a:latin typeface="Calibri" panose="020F0502020204030204" pitchFamily="34" charset="0"/>
                <a:ea typeface="Roboto Mono"/>
                <a:cs typeface="Calibri" panose="020F0502020204030204" pitchFamily="34" charset="0"/>
                <a:sym typeface="Roboto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6B52"/>
              </a:buClr>
              <a:buSzPts val="1600"/>
              <a:buFont typeface="Roboto Mono"/>
              <a:buNone/>
              <a:defRPr sz="1600">
                <a:solidFill>
                  <a:srgbClr val="F16B52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6B52"/>
              </a:buClr>
              <a:buSzPts val="1600"/>
              <a:buFont typeface="Roboto Mono"/>
              <a:buNone/>
              <a:defRPr sz="1600">
                <a:solidFill>
                  <a:srgbClr val="F16B52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6B52"/>
              </a:buClr>
              <a:buSzPts val="1600"/>
              <a:buFont typeface="Roboto Mono"/>
              <a:buNone/>
              <a:defRPr sz="1600">
                <a:solidFill>
                  <a:srgbClr val="F16B52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6B52"/>
              </a:buClr>
              <a:buSzPts val="1600"/>
              <a:buFont typeface="Roboto Mono"/>
              <a:buNone/>
              <a:defRPr sz="1600">
                <a:solidFill>
                  <a:srgbClr val="F16B52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6B52"/>
              </a:buClr>
              <a:buSzPts val="1600"/>
              <a:buFont typeface="Roboto Mono"/>
              <a:buNone/>
              <a:defRPr sz="1600">
                <a:solidFill>
                  <a:srgbClr val="F16B52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6B52"/>
              </a:buClr>
              <a:buSzPts val="1600"/>
              <a:buFont typeface="Roboto Mono"/>
              <a:buNone/>
              <a:defRPr sz="1600">
                <a:solidFill>
                  <a:srgbClr val="F16B52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6B52"/>
              </a:buClr>
              <a:buSzPts val="1600"/>
              <a:buFont typeface="Roboto Mono"/>
              <a:buNone/>
              <a:defRPr sz="1600">
                <a:solidFill>
                  <a:srgbClr val="F16B52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6B52"/>
              </a:buClr>
              <a:buSzPts val="1600"/>
              <a:buFont typeface="Roboto Mono"/>
              <a:buNone/>
              <a:defRPr sz="1600">
                <a:solidFill>
                  <a:srgbClr val="F16B52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endParaRPr dirty="0"/>
          </a:p>
        </p:txBody>
      </p:sp>
      <p:sp>
        <p:nvSpPr>
          <p:cNvPr id="22" name="Google Shape;22;p4"/>
          <p:cNvSpPr txBox="1"/>
          <p:nvPr/>
        </p:nvSpPr>
        <p:spPr>
          <a:xfrm>
            <a:off x="770317" y="3347025"/>
            <a:ext cx="26700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_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1188720" y="3016776"/>
            <a:ext cx="6812279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>
              <a:spcBef>
                <a:spcPts val="0"/>
              </a:spcBef>
              <a:spcAft>
                <a:spcPts val="0"/>
              </a:spcAft>
              <a:buClrTx/>
              <a:buSzPts val="1400"/>
              <a:buFont typeface="Roboto Mono"/>
              <a:buNone/>
              <a:defRPr sz="2000">
                <a:solidFill>
                  <a:schemeClr val="tx1"/>
                </a:solidFill>
                <a:latin typeface="Calibri" panose="020F0502020204030204" pitchFamily="34" charset="0"/>
                <a:ea typeface="Roboto Mono"/>
                <a:cs typeface="Calibri" panose="020F0502020204030204" pitchFamily="34" charset="0"/>
                <a:sym typeface="Roboto Mono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pic>
        <p:nvPicPr>
          <p:cNvPr id="1026" name="Picture 2" descr="EQUID Design Process Guidelines">
            <a:extLst>
              <a:ext uri="{FF2B5EF4-FFF2-40B4-BE49-F238E27FC236}">
                <a16:creationId xmlns:a16="http://schemas.microsoft.com/office/drawing/2014/main" xmlns="" id="{0208497C-444B-4EAE-B33A-75729B1F71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5587" y="4715753"/>
            <a:ext cx="511587" cy="24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ederation of European Ergonomics Societies | Ergonomics in and for Europe">
            <a:extLst>
              <a:ext uri="{FF2B5EF4-FFF2-40B4-BE49-F238E27FC236}">
                <a16:creationId xmlns:a16="http://schemas.microsoft.com/office/drawing/2014/main" xmlns="" id="{920F07A7-3821-4F51-B163-FC0B77EEEC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7995" y="4724299"/>
            <a:ext cx="723113" cy="20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F6E9D77D-4F91-41DD-9357-87DD235023AA}"/>
              </a:ext>
            </a:extLst>
          </p:cNvPr>
          <p:cNvSpPr txBox="1"/>
          <p:nvPr userDrawn="1"/>
        </p:nvSpPr>
        <p:spPr>
          <a:xfrm>
            <a:off x="251458" y="266637"/>
            <a:ext cx="3896795" cy="601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L’ERGONOMIA GENTILE</a:t>
            </a:r>
          </a:p>
          <a:p>
            <a:pPr algn="l"/>
            <a:r>
              <a:rPr lang="it-IT" sz="11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PER LA SALUTE, LA SICUREZZA E LA FELICITÀ</a:t>
            </a:r>
          </a:p>
          <a:p>
            <a:pPr algn="l"/>
            <a:endParaRPr lang="it-IT" sz="5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l"/>
            <a:endParaRPr lang="it-IT" sz="5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Scuola IMT Alti Studi Lucca">
            <a:extLst>
              <a:ext uri="{FF2B5EF4-FFF2-40B4-BE49-F238E27FC236}">
                <a16:creationId xmlns:a16="http://schemas.microsoft.com/office/drawing/2014/main" xmlns="" id="{B365ADFC-8340-4463-A38F-17167A1CFD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6968" y="4572103"/>
            <a:ext cx="715574" cy="3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xmlns="" id="{3A4CB8EB-D221-4EF6-B483-F12D5CD7DE0A}"/>
              </a:ext>
            </a:extLst>
          </p:cNvPr>
          <p:cNvSpPr txBox="1"/>
          <p:nvPr userDrawn="1"/>
        </p:nvSpPr>
        <p:spPr>
          <a:xfrm>
            <a:off x="251458" y="802997"/>
            <a:ext cx="1521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800" b="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l"/>
            <a:r>
              <a:rPr lang="it-IT" sz="800" b="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E67A6FD-7729-8D46-96E7-27F4374E724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1458" y="4535973"/>
            <a:ext cx="2100291" cy="40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" preserve="1" userDrawn="1">
  <p:cSld name="1_whit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F2ABE48-C7CD-4615-908E-ECC81C8D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B2120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24001DFC-BEDF-4746-9397-9A2CB326080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1700" y="1219200"/>
            <a:ext cx="8520599" cy="302514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97714E82-3D0D-4C57-A25C-C788FCD79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95368" y="4570350"/>
            <a:ext cx="419100" cy="39353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1454FBA0-7ED4-4059-B04B-2FE3756CC6E2}"/>
              </a:ext>
            </a:extLst>
          </p:cNvPr>
          <p:cNvSpPr txBox="1"/>
          <p:nvPr userDrawn="1"/>
        </p:nvSpPr>
        <p:spPr>
          <a:xfrm>
            <a:off x="652740" y="4686888"/>
            <a:ext cx="1219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0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" userDrawn="1">
  <p:cSld name="TITLE_ONLY_2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F2ABE48-C7CD-4615-908E-ECC81C8D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B2120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9" name="Immagine 6">
            <a:extLst>
              <a:ext uri="{FF2B5EF4-FFF2-40B4-BE49-F238E27FC236}">
                <a16:creationId xmlns:a16="http://schemas.microsoft.com/office/drawing/2014/main" xmlns="" id="{D8293AF1-3CBD-EB4C-8D75-9D5D1F7A02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95368" y="4570350"/>
            <a:ext cx="419100" cy="393537"/>
          </a:xfrm>
          <a:prstGeom prst="rect">
            <a:avLst/>
          </a:prstGeom>
        </p:spPr>
      </p:pic>
      <p:sp>
        <p:nvSpPr>
          <p:cNvPr id="10" name="CasellaDiTesto 7">
            <a:extLst>
              <a:ext uri="{FF2B5EF4-FFF2-40B4-BE49-F238E27FC236}">
                <a16:creationId xmlns:a16="http://schemas.microsoft.com/office/drawing/2014/main" xmlns="" id="{143F9715-8131-E94D-94FE-4B6477785A54}"/>
              </a:ext>
            </a:extLst>
          </p:cNvPr>
          <p:cNvSpPr txBox="1"/>
          <p:nvPr userDrawn="1"/>
        </p:nvSpPr>
        <p:spPr>
          <a:xfrm>
            <a:off x="652740" y="4686888"/>
            <a:ext cx="1219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_left 1" preserve="1" userDrawn="1">
  <p:cSld name="half_left 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A1E7B2C-0078-402F-8281-B9571F95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B2120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7523EED6-EEDC-4E94-81C0-45300E50EF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1150" y="1409700"/>
            <a:ext cx="3960000" cy="3124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xmlns="" id="{FEEDFA9D-1DAA-48BB-8487-20FFCC44B7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29175" y="1393825"/>
            <a:ext cx="3960000" cy="3124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xmlns="" id="{43DAFB02-25B0-5E43-AADE-E889763413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95368" y="4570350"/>
            <a:ext cx="419100" cy="393537"/>
          </a:xfrm>
          <a:prstGeom prst="rect">
            <a:avLst/>
          </a:prstGeom>
        </p:spPr>
      </p:pic>
      <p:sp>
        <p:nvSpPr>
          <p:cNvPr id="12" name="CasellaDiTesto 7">
            <a:extLst>
              <a:ext uri="{FF2B5EF4-FFF2-40B4-BE49-F238E27FC236}">
                <a16:creationId xmlns:a16="http://schemas.microsoft.com/office/drawing/2014/main" xmlns="" id="{B9528306-04A2-E844-A927-8EE06C601FC5}"/>
              </a:ext>
            </a:extLst>
          </p:cNvPr>
          <p:cNvSpPr txBox="1"/>
          <p:nvPr userDrawn="1"/>
        </p:nvSpPr>
        <p:spPr>
          <a:xfrm>
            <a:off x="652740" y="4686888"/>
            <a:ext cx="1219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932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1 1 1" preserve="1" userDrawn="1">
  <p:cSld name="dark 1 1 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31BC7F1-201F-4423-A691-3EC1F474B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3959450" cy="572700"/>
          </a:xfrm>
        </p:spPr>
        <p:txBody>
          <a:bodyPr/>
          <a:lstStyle>
            <a:lvl1pPr>
              <a:defRPr sz="2400">
                <a:solidFill>
                  <a:srgbClr val="B21206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600ACBB-3F65-47BE-BF43-5CE123DD6A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1150" y="1504950"/>
            <a:ext cx="3960000" cy="303847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xmlns="" id="{FF81D684-24F7-4923-A7B2-C4AB4E3E02E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914900" y="1504950"/>
            <a:ext cx="3960000" cy="303847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xmlns="" id="{567F8A2D-2B4F-46B9-9887-4C33284FC1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52975" y="444500"/>
            <a:ext cx="4121150" cy="573088"/>
          </a:xfrm>
        </p:spPr>
        <p:txBody>
          <a:bodyPr/>
          <a:lstStyle>
            <a:lvl1pPr marL="0" indent="0">
              <a:buNone/>
              <a:defRPr sz="2400">
                <a:solidFill>
                  <a:srgbClr val="B21206"/>
                </a:solidFill>
              </a:defRPr>
            </a:lvl1pPr>
            <a:lvl2pPr>
              <a:defRPr sz="2400">
                <a:solidFill>
                  <a:srgbClr val="B02811"/>
                </a:solidFill>
              </a:defRPr>
            </a:lvl2pPr>
            <a:lvl3pPr>
              <a:defRPr sz="2400">
                <a:solidFill>
                  <a:srgbClr val="B02811"/>
                </a:solidFill>
              </a:defRPr>
            </a:lvl3pPr>
            <a:lvl4pPr>
              <a:defRPr sz="2400">
                <a:solidFill>
                  <a:srgbClr val="B02811"/>
                </a:solidFill>
              </a:defRPr>
            </a:lvl4pPr>
            <a:lvl5pPr>
              <a:defRPr sz="2400">
                <a:solidFill>
                  <a:srgbClr val="B02811"/>
                </a:solidFill>
              </a:defRPr>
            </a:lvl5pPr>
          </a:lstStyle>
          <a:p>
            <a:pPr lvl="0"/>
            <a:r>
              <a:rPr lang="it-IT" dirty="0"/>
              <a:t>Fare clic per inserire il titolo</a:t>
            </a:r>
          </a:p>
        </p:txBody>
      </p:sp>
      <p:pic>
        <p:nvPicPr>
          <p:cNvPr id="12" name="Immagine 6">
            <a:extLst>
              <a:ext uri="{FF2B5EF4-FFF2-40B4-BE49-F238E27FC236}">
                <a16:creationId xmlns:a16="http://schemas.microsoft.com/office/drawing/2014/main" xmlns="" id="{E586D742-0014-7440-8A77-37480CDA12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95368" y="4570350"/>
            <a:ext cx="419100" cy="393537"/>
          </a:xfrm>
          <a:prstGeom prst="rect">
            <a:avLst/>
          </a:prstGeom>
        </p:spPr>
      </p:pic>
      <p:sp>
        <p:nvSpPr>
          <p:cNvPr id="13" name="CasellaDiTesto 7">
            <a:extLst>
              <a:ext uri="{FF2B5EF4-FFF2-40B4-BE49-F238E27FC236}">
                <a16:creationId xmlns:a16="http://schemas.microsoft.com/office/drawing/2014/main" xmlns="" id="{D2010318-C5DE-4144-82CA-71A24DE06BF9}"/>
              </a:ext>
            </a:extLst>
          </p:cNvPr>
          <p:cNvSpPr txBox="1"/>
          <p:nvPr userDrawn="1"/>
        </p:nvSpPr>
        <p:spPr>
          <a:xfrm>
            <a:off x="652740" y="4686888"/>
            <a:ext cx="1219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36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_left 2" preserve="1">
  <p:cSld name="half_left 2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6">
            <a:extLst>
              <a:ext uri="{FF2B5EF4-FFF2-40B4-BE49-F238E27FC236}">
                <a16:creationId xmlns:a16="http://schemas.microsoft.com/office/drawing/2014/main" xmlns="" id="{108B2223-C746-434A-B298-6FF01DC29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95368" y="4570350"/>
            <a:ext cx="419100" cy="393537"/>
          </a:xfrm>
          <a:prstGeom prst="rect">
            <a:avLst/>
          </a:prstGeom>
        </p:spPr>
      </p:pic>
      <p:sp>
        <p:nvSpPr>
          <p:cNvPr id="5" name="CasellaDiTesto 7">
            <a:extLst>
              <a:ext uri="{FF2B5EF4-FFF2-40B4-BE49-F238E27FC236}">
                <a16:creationId xmlns:a16="http://schemas.microsoft.com/office/drawing/2014/main" xmlns="" id="{AFEC4460-5FFC-CB45-AC06-DF437359C019}"/>
              </a:ext>
            </a:extLst>
          </p:cNvPr>
          <p:cNvSpPr txBox="1"/>
          <p:nvPr userDrawn="1"/>
        </p:nvSpPr>
        <p:spPr>
          <a:xfrm>
            <a:off x="652740" y="4686888"/>
            <a:ext cx="1219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l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37950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880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_left" preserve="1" userDrawn="1">
  <p:cSld name="1_white_lef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xmlns="" id="{011ADCC4-A2C6-4EC5-A543-34B41BFC63FE}"/>
              </a:ext>
            </a:extLst>
          </p:cNvPr>
          <p:cNvSpPr/>
          <p:nvPr userDrawn="1"/>
        </p:nvSpPr>
        <p:spPr>
          <a:xfrm>
            <a:off x="0" y="-15030"/>
            <a:ext cx="4572000" cy="5158530"/>
          </a:xfrm>
          <a:prstGeom prst="rect">
            <a:avLst/>
          </a:prstGeom>
          <a:solidFill>
            <a:srgbClr val="B21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0146529-3EF0-429E-8E50-23A6BFCE5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525" y="425975"/>
            <a:ext cx="4079325" cy="572700"/>
          </a:xfrm>
        </p:spPr>
        <p:txBody>
          <a:bodyPr/>
          <a:lstStyle>
            <a:lvl1pPr>
              <a:defRPr sz="2400">
                <a:solidFill>
                  <a:srgbClr val="B2120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636FD917-8146-4FA1-9970-B58F043A84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53525" y="1393738"/>
            <a:ext cx="4079875" cy="3483061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0" name="Immagine 6">
            <a:extLst>
              <a:ext uri="{FF2B5EF4-FFF2-40B4-BE49-F238E27FC236}">
                <a16:creationId xmlns:a16="http://schemas.microsoft.com/office/drawing/2014/main" xmlns="" id="{D128FDF9-1D2D-A146-B08D-5AC1AAD660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r="4804" b="2"/>
          <a:stretch/>
        </p:blipFill>
        <p:spPr>
          <a:xfrm>
            <a:off x="295368" y="4570350"/>
            <a:ext cx="398969" cy="393537"/>
          </a:xfrm>
          <a:prstGeom prst="rect">
            <a:avLst/>
          </a:prstGeom>
        </p:spPr>
      </p:pic>
      <p:sp>
        <p:nvSpPr>
          <p:cNvPr id="11" name="CasellaDiTesto 7">
            <a:extLst>
              <a:ext uri="{FF2B5EF4-FFF2-40B4-BE49-F238E27FC236}">
                <a16:creationId xmlns:a16="http://schemas.microsoft.com/office/drawing/2014/main" xmlns="" id="{00963701-59D1-804D-8805-F4624A28A9EF}"/>
              </a:ext>
            </a:extLst>
          </p:cNvPr>
          <p:cNvSpPr txBox="1"/>
          <p:nvPr userDrawn="1"/>
        </p:nvSpPr>
        <p:spPr>
          <a:xfrm>
            <a:off x="652740" y="4686888"/>
            <a:ext cx="1219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600" b="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l"/>
            <a:r>
              <a:rPr lang="it-IT" sz="600" b="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87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_left" preserve="1" userDrawn="1">
  <p:cSld name="Picture_lef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6F00123-7964-7640-BA74-9FBAA2C2788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1999" cy="5143500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x-none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0146529-3EF0-429E-8E50-23A6BFCE5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525" y="425975"/>
            <a:ext cx="4079325" cy="572700"/>
          </a:xfrm>
        </p:spPr>
        <p:txBody>
          <a:bodyPr/>
          <a:lstStyle>
            <a:lvl1pPr>
              <a:defRPr sz="2400">
                <a:solidFill>
                  <a:srgbClr val="B2120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636FD917-8146-4FA1-9970-B58F043A84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53525" y="1393739"/>
            <a:ext cx="4079875" cy="3092803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0" name="Immagine 6">
            <a:extLst>
              <a:ext uri="{FF2B5EF4-FFF2-40B4-BE49-F238E27FC236}">
                <a16:creationId xmlns:a16="http://schemas.microsoft.com/office/drawing/2014/main" xmlns="" id="{D128FDF9-1D2D-A146-B08D-5AC1AAD660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r="4804" b="2"/>
          <a:stretch/>
        </p:blipFill>
        <p:spPr>
          <a:xfrm>
            <a:off x="8433881" y="4570350"/>
            <a:ext cx="398969" cy="393537"/>
          </a:xfrm>
          <a:prstGeom prst="rect">
            <a:avLst/>
          </a:prstGeom>
        </p:spPr>
      </p:pic>
      <p:sp>
        <p:nvSpPr>
          <p:cNvPr id="11" name="CasellaDiTesto 7">
            <a:extLst>
              <a:ext uri="{FF2B5EF4-FFF2-40B4-BE49-F238E27FC236}">
                <a16:creationId xmlns:a16="http://schemas.microsoft.com/office/drawing/2014/main" xmlns="" id="{00963701-59D1-804D-8805-F4624A28A9EF}"/>
              </a:ext>
            </a:extLst>
          </p:cNvPr>
          <p:cNvSpPr txBox="1"/>
          <p:nvPr userDrawn="1"/>
        </p:nvSpPr>
        <p:spPr>
          <a:xfrm>
            <a:off x="7195560" y="4686888"/>
            <a:ext cx="12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r"/>
            <a:r>
              <a:rPr lang="it-IT" sz="6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572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" preserve="1" userDrawn="1">
  <p:cSld name="dark">
    <p:bg>
      <p:bgPr>
        <a:solidFill>
          <a:srgbClr val="21212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903D5E5-0891-4480-B302-8FB910EEC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8" name="Immagine 6">
            <a:extLst>
              <a:ext uri="{FF2B5EF4-FFF2-40B4-BE49-F238E27FC236}">
                <a16:creationId xmlns:a16="http://schemas.microsoft.com/office/drawing/2014/main" xmlns="" id="{AC6F5C8C-E12C-E042-B182-1A13ED01D0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r="4804" b="2"/>
          <a:stretch/>
        </p:blipFill>
        <p:spPr>
          <a:xfrm>
            <a:off x="295368" y="4570350"/>
            <a:ext cx="398969" cy="393537"/>
          </a:xfrm>
          <a:prstGeom prst="rect">
            <a:avLst/>
          </a:prstGeom>
        </p:spPr>
      </p:pic>
      <p:sp>
        <p:nvSpPr>
          <p:cNvPr id="9" name="CasellaDiTesto 7">
            <a:extLst>
              <a:ext uri="{FF2B5EF4-FFF2-40B4-BE49-F238E27FC236}">
                <a16:creationId xmlns:a16="http://schemas.microsoft.com/office/drawing/2014/main" xmlns="" id="{E276D0E1-9319-DE4B-8B6B-A6E654BD9979}"/>
              </a:ext>
            </a:extLst>
          </p:cNvPr>
          <p:cNvSpPr txBox="1"/>
          <p:nvPr userDrawn="1"/>
        </p:nvSpPr>
        <p:spPr>
          <a:xfrm>
            <a:off x="652740" y="4686888"/>
            <a:ext cx="1219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600" b="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l"/>
            <a:r>
              <a:rPr lang="it-IT" sz="600" b="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849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_left" userDrawn="1">
  <p:cSld name="TITLE_ONLY_1_1">
    <p:bg>
      <p:bgPr>
        <a:solidFill>
          <a:srgbClr val="B21206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10">
            <a:extLst>
              <a:ext uri="{FF2B5EF4-FFF2-40B4-BE49-F238E27FC236}">
                <a16:creationId xmlns:a16="http://schemas.microsoft.com/office/drawing/2014/main" xmlns="" id="{E805BACF-4048-4F2B-BC18-54D000407B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249" y="2914650"/>
            <a:ext cx="6308725" cy="914400"/>
          </a:xfrm>
        </p:spPr>
        <p:txBody>
          <a:bodyPr/>
          <a:lstStyle>
            <a:lvl1pPr marL="1143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969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41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5113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9685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it-IT" dirty="0"/>
              <a:t>Autori e contatti </a:t>
            </a:r>
          </a:p>
        </p:txBody>
      </p:sp>
      <p:sp>
        <p:nvSpPr>
          <p:cNvPr id="15" name="Segnaposto testo 10">
            <a:extLst>
              <a:ext uri="{FF2B5EF4-FFF2-40B4-BE49-F238E27FC236}">
                <a16:creationId xmlns:a16="http://schemas.microsoft.com/office/drawing/2014/main" xmlns="" id="{68F90477-8E29-44CA-89F9-F66C5444E6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49" y="1866900"/>
            <a:ext cx="6308725" cy="914400"/>
          </a:xfrm>
        </p:spPr>
        <p:txBody>
          <a:bodyPr/>
          <a:lstStyle>
            <a:lvl1pPr marL="1143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969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41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5113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96850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it-IT" dirty="0"/>
              <a:t>Grazie per l’attenzione.</a:t>
            </a:r>
          </a:p>
        </p:txBody>
      </p:sp>
      <p:pic>
        <p:nvPicPr>
          <p:cNvPr id="9" name="Immagine 6">
            <a:extLst>
              <a:ext uri="{FF2B5EF4-FFF2-40B4-BE49-F238E27FC236}">
                <a16:creationId xmlns:a16="http://schemas.microsoft.com/office/drawing/2014/main" xmlns="" id="{D0BCBF4B-E1BE-B341-9F3F-C31CA69445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r="4804" b="2"/>
          <a:stretch/>
        </p:blipFill>
        <p:spPr>
          <a:xfrm>
            <a:off x="295368" y="4570350"/>
            <a:ext cx="398969" cy="393537"/>
          </a:xfrm>
          <a:prstGeom prst="rect">
            <a:avLst/>
          </a:prstGeom>
        </p:spPr>
      </p:pic>
      <p:sp>
        <p:nvSpPr>
          <p:cNvPr id="10" name="CasellaDiTesto 7">
            <a:extLst>
              <a:ext uri="{FF2B5EF4-FFF2-40B4-BE49-F238E27FC236}">
                <a16:creationId xmlns:a16="http://schemas.microsoft.com/office/drawing/2014/main" xmlns="" id="{15428FDD-F037-8646-B960-4A4BFAD49088}"/>
              </a:ext>
            </a:extLst>
          </p:cNvPr>
          <p:cNvSpPr txBox="1"/>
          <p:nvPr userDrawn="1"/>
        </p:nvSpPr>
        <p:spPr>
          <a:xfrm>
            <a:off x="652740" y="4686888"/>
            <a:ext cx="1219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600" b="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XII Congresso Nazionale SIE</a:t>
            </a:r>
          </a:p>
          <a:p>
            <a:pPr algn="l"/>
            <a:r>
              <a:rPr lang="it-IT" sz="600" b="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Lucca, 2.3.4 maggio 2022</a:t>
            </a:r>
            <a:endParaRPr lang="it-IT" sz="100" b="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64" r:id="rId2"/>
    <p:sldLayoutId id="2147483652" r:id="rId3"/>
    <p:sldLayoutId id="2147483665" r:id="rId4"/>
    <p:sldLayoutId id="2147483666" r:id="rId5"/>
    <p:sldLayoutId id="2147483669" r:id="rId6"/>
    <p:sldLayoutId id="2147483667" r:id="rId7"/>
    <p:sldLayoutId id="2147483670" r:id="rId8"/>
    <p:sldLayoutId id="2147483668" r:id="rId9"/>
    <p:sldLayoutId id="214748365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0" i="0" u="none" strike="noStrike" cap="none">
          <a:solidFill>
            <a:srgbClr val="B0281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2880">
          <p15:clr>
            <a:srgbClr val="EA4335"/>
          </p15:clr>
        </p15:guide>
        <p15:guide id="2" orient="horz" pos="1802">
          <p15:clr>
            <a:srgbClr val="EA4335"/>
          </p15:clr>
        </p15:guide>
        <p15:guide id="3" orient="horz" pos="82">
          <p15:clr>
            <a:srgbClr val="EA4335"/>
          </p15:clr>
        </p15:guide>
        <p15:guide id="4" pos="100">
          <p15:clr>
            <a:srgbClr val="EA4335"/>
          </p15:clr>
        </p15:guide>
        <p15:guide id="5" pos="5660">
          <p15:clr>
            <a:srgbClr val="EA4335"/>
          </p15:clr>
        </p15:guide>
        <p15:guide id="6" orient="horz" pos="3158">
          <p15:clr>
            <a:srgbClr val="EA4335"/>
          </p15:clr>
        </p15:guide>
        <p15:guide id="7" pos="545">
          <p15:clr>
            <a:srgbClr val="EA4335"/>
          </p15:clr>
        </p15:guide>
        <p15:guide id="8" pos="5215">
          <p15:clr>
            <a:srgbClr val="EA4335"/>
          </p15:clr>
        </p15:guide>
        <p15:guide id="9" orient="horz" pos="567">
          <p15:clr>
            <a:srgbClr val="EA4335"/>
          </p15:clr>
        </p15:guide>
        <p15:guide id="10" orient="horz" pos="2673">
          <p15:clr>
            <a:srgbClr val="EA4335"/>
          </p15:clr>
        </p15:guide>
        <p15:guide id="11" pos="2584">
          <p15:clr>
            <a:srgbClr val="EA4335"/>
          </p15:clr>
        </p15:guide>
        <p15:guide id="12" pos="3176">
          <p15:clr>
            <a:srgbClr val="EA4335"/>
          </p15:clr>
        </p15:guide>
        <p15:guide id="13" pos="322">
          <p15:clr>
            <a:srgbClr val="EA4335"/>
          </p15:clr>
        </p15:guide>
        <p15:guide id="14" pos="5438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renatodigregorio@impresainsieme.com" TargetMode="External"/><Relationship Id="rId2" Type="http://schemas.openxmlformats.org/officeDocument/2006/relationships/hyperlink" Target="mailto:silvestr@unicas.it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xmlns="" id="{1A1AF3CF-FD63-4E7C-A950-5F304AE54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860" y="2140527"/>
            <a:ext cx="6812280" cy="2067791"/>
          </a:xfrm>
        </p:spPr>
        <p:txBody>
          <a:bodyPr/>
          <a:lstStyle/>
          <a:p>
            <a:r>
              <a:rPr lang="it-IT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L’Ergonomia e l’Errore Umano nella Valutazione del Rischio  </a:t>
            </a:r>
            <a:br>
              <a:rPr lang="it-IT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it-IT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it-IT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it-IT" sz="1800" b="1" dirty="0"/>
              <a:t>Alessandro Silvestri </a:t>
            </a:r>
            <a:r>
              <a:rPr lang="it-IT" sz="1800" dirty="0"/>
              <a:t>- </a:t>
            </a:r>
            <a:r>
              <a:rPr lang="it-IT" sz="1800" b="1" dirty="0"/>
              <a:t>Renato Di Gregorio</a:t>
            </a:r>
            <a:endParaRPr lang="it-IT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Alessandro Silvestri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1DF8ED-3D5E-3644-AF7E-FE81FC1FDC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686" y="838200"/>
            <a:ext cx="9036627" cy="3025140"/>
          </a:xfrm>
        </p:spPr>
        <p:txBody>
          <a:bodyPr/>
          <a:lstStyle/>
          <a:p>
            <a:pPr algn="just">
              <a:buFontTx/>
              <a:buChar char="-"/>
              <a:defRPr/>
            </a:pPr>
            <a:r>
              <a:rPr lang="it-IT" altLang="it-IT" sz="1600" b="1" dirty="0"/>
              <a:t> COMPONENTE CONSIGLIO DIRETTIVO SIE </a:t>
            </a:r>
            <a:r>
              <a:rPr lang="it-IT" altLang="it-IT" sz="1600" dirty="0"/>
              <a:t>- Società Italiana Ergonomia </a:t>
            </a:r>
            <a:r>
              <a:rPr lang="it-IT" altLang="it-IT" sz="1600" b="1" dirty="0"/>
              <a:t>sezione Lazio</a:t>
            </a:r>
          </a:p>
          <a:p>
            <a:pPr algn="just" eaLnBrk="1" hangingPunct="1">
              <a:buFontTx/>
              <a:buChar char="-"/>
              <a:defRPr/>
            </a:pPr>
            <a:r>
              <a:rPr lang="it-IT" altLang="it-IT" sz="1600" b="1" dirty="0"/>
              <a:t> PROFESSORE ASSOCIATO DI IMPIANTI INDUSTRIALI c/o Dipartimento DICEM di UNICAS</a:t>
            </a:r>
            <a:r>
              <a:rPr lang="it-IT" altLang="it-IT" sz="1600" dirty="0"/>
              <a:t>:</a:t>
            </a:r>
          </a:p>
          <a:p>
            <a:pPr algn="just" eaLnBrk="1" hangingPunct="1">
              <a:defRPr/>
            </a:pPr>
            <a:r>
              <a:rPr lang="it-IT" altLang="it-IT" sz="1600" dirty="0"/>
              <a:t>- Docente Corso Curriculare per studenti di Ingegneria Meccanica «</a:t>
            </a:r>
            <a:r>
              <a:rPr lang="it-IT" altLang="it-IT" sz="1600" b="1" i="1" dirty="0"/>
              <a:t>Tecnologie speciali e </a:t>
            </a:r>
            <a:r>
              <a:rPr lang="it-IT" altLang="it-IT" sz="1600" b="1" i="1" dirty="0">
                <a:solidFill>
                  <a:srgbClr val="FF0000"/>
                </a:solidFill>
              </a:rPr>
              <a:t>Sicurezza</a:t>
            </a:r>
            <a:r>
              <a:rPr lang="it-IT" altLang="it-IT" sz="1600" dirty="0"/>
              <a:t>»</a:t>
            </a:r>
          </a:p>
          <a:p>
            <a:pPr algn="just" eaLnBrk="1" hangingPunct="1">
              <a:defRPr/>
            </a:pPr>
            <a:r>
              <a:rPr lang="it-IT" altLang="it-IT" sz="1600" dirty="0"/>
              <a:t>- Docente Corso Curriculare per studenti stranieri di </a:t>
            </a:r>
            <a:r>
              <a:rPr lang="it-IT" altLang="it-IT" sz="1600" dirty="0" err="1"/>
              <a:t>Mechanical</a:t>
            </a:r>
            <a:r>
              <a:rPr lang="it-IT" altLang="it-IT" sz="1600" dirty="0"/>
              <a:t> Engineering «</a:t>
            </a:r>
            <a:r>
              <a:rPr lang="it-IT" altLang="it-IT" sz="1600" b="1" i="1" dirty="0"/>
              <a:t>System and Human Reliability (and </a:t>
            </a:r>
            <a:r>
              <a:rPr lang="it-IT" altLang="it-IT" sz="1600" b="1" i="1" dirty="0" err="1">
                <a:solidFill>
                  <a:srgbClr val="FF0000"/>
                </a:solidFill>
              </a:rPr>
              <a:t>Safety</a:t>
            </a:r>
            <a:r>
              <a:rPr lang="it-IT" altLang="it-IT" sz="1600" b="1" i="1" dirty="0"/>
              <a:t>)</a:t>
            </a:r>
            <a:r>
              <a:rPr lang="it-IT" altLang="it-IT" sz="1600" dirty="0"/>
              <a:t>» </a:t>
            </a:r>
          </a:p>
          <a:p>
            <a:pPr eaLnBrk="1" hangingPunct="1">
              <a:defRPr/>
            </a:pPr>
            <a:r>
              <a:rPr lang="it-IT" altLang="it-IT" sz="1600" dirty="0"/>
              <a:t>- Docente Corso Extra Curriculare per Studenti Ateneo di Cassino «</a:t>
            </a:r>
            <a:r>
              <a:rPr lang="it-IT" sz="1600" b="1" i="1" dirty="0">
                <a:solidFill>
                  <a:srgbClr val="FF0000"/>
                </a:solidFill>
              </a:rPr>
              <a:t>Salute e Sicurezza</a:t>
            </a:r>
            <a:r>
              <a:rPr lang="it-IT" sz="1600" b="1" i="1" dirty="0"/>
              <a:t> sul Lavoro (</a:t>
            </a:r>
            <a:r>
              <a:rPr lang="it-IT" sz="1600" b="1" i="1" dirty="0" err="1"/>
              <a:t>D.Lgs.</a:t>
            </a:r>
            <a:r>
              <a:rPr lang="it-IT" sz="1600" b="1" i="1" dirty="0"/>
              <a:t> 81/08 e </a:t>
            </a:r>
            <a:r>
              <a:rPr lang="it-IT" sz="1600" b="1" i="1" dirty="0" err="1"/>
              <a:t>s.m.i.</a:t>
            </a:r>
            <a:r>
              <a:rPr lang="it-IT" sz="1600" b="1" i="1" dirty="0"/>
              <a:t>)</a:t>
            </a:r>
            <a:r>
              <a:rPr lang="it-IT" sz="1600" dirty="0"/>
              <a:t>» in collaborazione con ASL-FR (organizzazione </a:t>
            </a:r>
            <a:r>
              <a:rPr lang="it-IT" sz="1600" b="1" dirty="0"/>
              <a:t>Settimana Europea </a:t>
            </a:r>
            <a:r>
              <a:rPr lang="it-IT" sz="1600" b="1" dirty="0">
                <a:solidFill>
                  <a:srgbClr val="FF0000"/>
                </a:solidFill>
              </a:rPr>
              <a:t>Sicurezza</a:t>
            </a:r>
            <a:r>
              <a:rPr lang="it-IT" sz="1600" dirty="0"/>
              <a:t>)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it-IT" altLang="it-IT" sz="1600" b="1" dirty="0"/>
              <a:t>DELEGATO DEL RETTORE CRUL </a:t>
            </a:r>
            <a:r>
              <a:rPr lang="it-IT" sz="1600" dirty="0"/>
              <a:t>- Comitato Regionale di coordinamento delle Università del Lazio gruppo di lavoro su «</a:t>
            </a:r>
            <a:r>
              <a:rPr lang="it-IT" sz="1600" b="1" i="1" dirty="0"/>
              <a:t>La Cultura della </a:t>
            </a:r>
            <a:r>
              <a:rPr lang="it-IT" sz="1600" b="1" i="1" dirty="0">
                <a:solidFill>
                  <a:srgbClr val="FF0000"/>
                </a:solidFill>
              </a:rPr>
              <a:t>Sicurezza</a:t>
            </a:r>
            <a:r>
              <a:rPr lang="it-IT" sz="1600" dirty="0"/>
              <a:t>»</a:t>
            </a:r>
          </a:p>
          <a:p>
            <a:pPr marL="285750" indent="-285750" algn="just" eaLnBrk="1" hangingPunct="1">
              <a:buFontTx/>
              <a:buChar char="-"/>
              <a:defRPr/>
            </a:pPr>
            <a:r>
              <a:rPr lang="it-IT" altLang="it-IT" sz="1600" b="1" dirty="0"/>
              <a:t>AUTORE DI CIRCA 90 PUBBLICAZIONI</a:t>
            </a:r>
            <a:r>
              <a:rPr lang="it-IT" altLang="it-IT" sz="1600" dirty="0"/>
              <a:t>: </a:t>
            </a:r>
            <a:r>
              <a:rPr lang="en-US" altLang="it-IT" sz="1600" b="1" i="1" dirty="0"/>
              <a:t>A Hybrid Probabilistic Model for Evaluating and Simulating </a:t>
            </a:r>
            <a:r>
              <a:rPr lang="en-US" altLang="it-IT" sz="1600" b="1" i="1" dirty="0">
                <a:solidFill>
                  <a:srgbClr val="FF0000"/>
                </a:solidFill>
              </a:rPr>
              <a:t>Human Error </a:t>
            </a:r>
            <a:r>
              <a:rPr lang="en-US" altLang="it-IT" sz="1600" b="1" i="1" dirty="0"/>
              <a:t>in Industrial Emergency Conditions (HEIE)</a:t>
            </a:r>
            <a:r>
              <a:rPr lang="en-US" altLang="it-IT" sz="1600" dirty="0"/>
              <a:t>, 2017 - Journal of Failure Analysis and Prevention</a:t>
            </a:r>
          </a:p>
          <a:p>
            <a:pPr marL="285750" indent="-285750" algn="just" eaLnBrk="1" hangingPunct="1">
              <a:buFontTx/>
              <a:buChar char="-"/>
              <a:defRPr/>
            </a:pPr>
            <a:r>
              <a:rPr lang="it-IT" altLang="it-IT" sz="1600" b="1" dirty="0"/>
              <a:t>Responsabile Servizio Prevenzione e Protezione </a:t>
            </a:r>
            <a:r>
              <a:rPr lang="it-IT" altLang="it-IT" sz="1600" dirty="0"/>
              <a:t>- RSPP esterno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54241473-43C8-0F30-F13D-B0459B3376D3}"/>
              </a:ext>
            </a:extLst>
          </p:cNvPr>
          <p:cNvSpPr txBox="1"/>
          <p:nvPr/>
        </p:nvSpPr>
        <p:spPr>
          <a:xfrm>
            <a:off x="8552600" y="480455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1/13</a:t>
            </a:r>
          </a:p>
        </p:txBody>
      </p:sp>
    </p:spTree>
    <p:extLst>
      <p:ext uri="{BB962C8B-B14F-4D97-AF65-F5344CB8AC3E}">
        <p14:creationId xmlns:p14="http://schemas.microsoft.com/office/powerpoint/2010/main" val="2853603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Cosa si intende per SICUREZZA?</a:t>
            </a:r>
          </a:p>
        </p:txBody>
      </p:sp>
      <p:pic>
        <p:nvPicPr>
          <p:cNvPr id="17" name="Segnaposto contenuto 16">
            <a:extLst>
              <a:ext uri="{FF2B5EF4-FFF2-40B4-BE49-F238E27FC236}">
                <a16:creationId xmlns:a16="http://schemas.microsoft.com/office/drawing/2014/main" xmlns="" id="{51D7E650-575C-2064-A23B-7A6B1411773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95715" y="1239982"/>
            <a:ext cx="4176286" cy="2745789"/>
          </a:xfrm>
          <a:prstGeom prst="rect">
            <a:avLst/>
          </a:prstGeom>
        </p:spPr>
      </p:pic>
      <p:pic>
        <p:nvPicPr>
          <p:cNvPr id="18" name="Segnaposto contenuto 10">
            <a:extLst>
              <a:ext uri="{FF2B5EF4-FFF2-40B4-BE49-F238E27FC236}">
                <a16:creationId xmlns:a16="http://schemas.microsoft.com/office/drawing/2014/main" xmlns="" id="{5AD25FFF-3DB7-26BC-8AF4-E895211EC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198" y="1239981"/>
            <a:ext cx="3816233" cy="274579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xmlns="" id="{65723714-2179-73C2-4276-CF34566DBC10}"/>
              </a:ext>
            </a:extLst>
          </p:cNvPr>
          <p:cNvSpPr txBox="1"/>
          <p:nvPr/>
        </p:nvSpPr>
        <p:spPr>
          <a:xfrm>
            <a:off x="8552600" y="480455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2/13</a:t>
            </a:r>
          </a:p>
        </p:txBody>
      </p:sp>
    </p:spTree>
    <p:extLst>
      <p:ext uri="{BB962C8B-B14F-4D97-AF65-F5344CB8AC3E}">
        <p14:creationId xmlns:p14="http://schemas.microsoft.com/office/powerpoint/2010/main" val="645613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Metodi di Valutazione e Analisi del Rischio (Risk </a:t>
            </a:r>
            <a:r>
              <a:rPr lang="it-IT" altLang="it-IT" sz="24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Assessment</a:t>
            </a:r>
            <a:r>
              <a:rPr lang="it-IT" altLang="it-IT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990EE34E-9910-3BD8-CF8D-F35AD6B05D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1700" y="1219199"/>
            <a:ext cx="8520599" cy="3231573"/>
          </a:xfrm>
        </p:spPr>
        <p:txBody>
          <a:bodyPr/>
          <a:lstStyle/>
          <a:p>
            <a:r>
              <a:rPr lang="it-IT" sz="1600" i="1" dirty="0"/>
              <a:t>Metodi quantitativi: </a:t>
            </a:r>
            <a:r>
              <a:rPr lang="it-IT" sz="1600" dirty="0"/>
              <a:t>si basano sull’analisi quantitativa del rischio R=f(P,D), in cui la funzione “f” può assumere una forma anche complessa, che tenga conto della maggior parte dei parametri che intervengono nella nascita e nello sviluppo del rischio</a:t>
            </a:r>
          </a:p>
          <a:p>
            <a:r>
              <a:rPr lang="it-IT" sz="1600" i="1" dirty="0"/>
              <a:t>Metodi qualitativi: </a:t>
            </a:r>
            <a:r>
              <a:rPr lang="it-IT" sz="1600" dirty="0"/>
              <a:t>tali modelli non utilizzano espressioni matematiche per valutare i diversi rischi, ma effettuano un’analisi qualitativa verificando la conformità alle norme vigenti</a:t>
            </a:r>
          </a:p>
          <a:p>
            <a:r>
              <a:rPr lang="it-IT" sz="1600" i="1" dirty="0"/>
              <a:t>Metodi semi-quantitativi (o semi-qualitativi): </a:t>
            </a:r>
            <a:r>
              <a:rPr lang="it-IT" sz="1600" dirty="0"/>
              <a:t>si basano su un’analisi quantitativa, ma con approccio semplificato</a:t>
            </a:r>
          </a:p>
          <a:p>
            <a:endParaRPr lang="it-IT" sz="1600" dirty="0"/>
          </a:p>
          <a:p>
            <a:r>
              <a:rPr lang="it-IT" sz="1600" b="1" dirty="0"/>
              <a:t>PRINCIPALI CRITICITA’:</a:t>
            </a:r>
          </a:p>
          <a:p>
            <a:r>
              <a:rPr lang="it-IT" sz="1600" dirty="0"/>
              <a:t>- Expert </a:t>
            </a:r>
            <a:r>
              <a:rPr lang="it-IT" sz="1600" dirty="0" err="1"/>
              <a:t>Judgment</a:t>
            </a:r>
            <a:endParaRPr lang="it-IT" sz="1600" dirty="0"/>
          </a:p>
          <a:p>
            <a:r>
              <a:rPr lang="it-IT" sz="1600" dirty="0"/>
              <a:t>- </a:t>
            </a:r>
            <a:r>
              <a:rPr lang="it-IT" sz="1600" dirty="0">
                <a:solidFill>
                  <a:srgbClr val="FF0000"/>
                </a:solidFill>
              </a:rPr>
              <a:t>Human </a:t>
            </a:r>
            <a:r>
              <a:rPr lang="it-IT" sz="1600" dirty="0" err="1">
                <a:solidFill>
                  <a:srgbClr val="FF0000"/>
                </a:solidFill>
              </a:rPr>
              <a:t>Error</a:t>
            </a:r>
            <a:r>
              <a:rPr lang="it-IT" sz="1600" dirty="0">
                <a:solidFill>
                  <a:srgbClr val="FF0000"/>
                </a:solidFill>
              </a:rPr>
              <a:t> Evaluation</a:t>
            </a:r>
          </a:p>
          <a:p>
            <a:endParaRPr lang="it-IT" sz="1600" dirty="0"/>
          </a:p>
          <a:p>
            <a:endParaRPr lang="it-IT" sz="16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C22069C8-C4B1-CD7C-B749-8D14D2CA2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982" y="3045615"/>
            <a:ext cx="3730337" cy="2031153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xmlns="" id="{55C7BE86-7FBC-04A4-647D-B6F4ADDCF1FB}"/>
              </a:ext>
            </a:extLst>
          </p:cNvPr>
          <p:cNvSpPr txBox="1"/>
          <p:nvPr/>
        </p:nvSpPr>
        <p:spPr>
          <a:xfrm>
            <a:off x="8552600" y="480455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3/13</a:t>
            </a:r>
          </a:p>
        </p:txBody>
      </p:sp>
    </p:spTree>
    <p:extLst>
      <p:ext uri="{BB962C8B-B14F-4D97-AF65-F5344CB8AC3E}">
        <p14:creationId xmlns:p14="http://schemas.microsoft.com/office/powerpoint/2010/main" val="415531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La componente umana – Human Reliability and </a:t>
            </a:r>
            <a:r>
              <a:rPr lang="it-IT" altLang="it-IT" sz="24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Error</a:t>
            </a:r>
            <a:endParaRPr lang="it-IT" altLang="it-IT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xmlns="" id="{F15DE074-8DC2-FEB8-5296-6EA326A313F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107990" y="644237"/>
            <a:ext cx="6928019" cy="416349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73C540E7-7CAE-99AF-770A-76900919CEFA}"/>
              </a:ext>
            </a:extLst>
          </p:cNvPr>
          <p:cNvSpPr txBox="1"/>
          <p:nvPr/>
        </p:nvSpPr>
        <p:spPr>
          <a:xfrm>
            <a:off x="8552600" y="480455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4/13</a:t>
            </a:r>
          </a:p>
        </p:txBody>
      </p:sp>
    </p:spTree>
    <p:extLst>
      <p:ext uri="{BB962C8B-B14F-4D97-AF65-F5344CB8AC3E}">
        <p14:creationId xmlns:p14="http://schemas.microsoft.com/office/powerpoint/2010/main" val="3024030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Metodo di Farmer – Cifra di Rischio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xmlns="" id="{83D259A6-629B-F80B-C350-D3BF79C3F71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972720" y="1017725"/>
            <a:ext cx="7735827" cy="412577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19A3C541-3E8C-AB62-917A-F86055087DBE}"/>
              </a:ext>
            </a:extLst>
          </p:cNvPr>
          <p:cNvSpPr txBox="1"/>
          <p:nvPr/>
        </p:nvSpPr>
        <p:spPr>
          <a:xfrm>
            <a:off x="8552600" y="480455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5/13</a:t>
            </a:r>
          </a:p>
        </p:txBody>
      </p:sp>
    </p:spTree>
    <p:extLst>
      <p:ext uri="{BB962C8B-B14F-4D97-AF65-F5344CB8AC3E}">
        <p14:creationId xmlns:p14="http://schemas.microsoft.com/office/powerpoint/2010/main" val="2582707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Piano e Matrice del Rischio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A3B70253-BB3B-DBAA-4A88-26A527608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452" y="987135"/>
            <a:ext cx="6178984" cy="386888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C75F0193-94A2-29C8-5C08-D66DFBD0DA43}"/>
              </a:ext>
            </a:extLst>
          </p:cNvPr>
          <p:cNvSpPr txBox="1"/>
          <p:nvPr/>
        </p:nvSpPr>
        <p:spPr>
          <a:xfrm>
            <a:off x="8552600" y="480455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6/13</a:t>
            </a:r>
          </a:p>
        </p:txBody>
      </p:sp>
    </p:spTree>
    <p:extLst>
      <p:ext uri="{BB962C8B-B14F-4D97-AF65-F5344CB8AC3E}">
        <p14:creationId xmlns:p14="http://schemas.microsoft.com/office/powerpoint/2010/main" val="1749990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Metodo AISS - </a:t>
            </a:r>
            <a:r>
              <a:rPr lang="fr-FR" altLang="it-IT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Association Internationale de la </a:t>
            </a:r>
            <a:r>
              <a:rPr lang="fr-FR" altLang="it-IT" sz="24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sècuritè</a:t>
            </a:r>
            <a:r>
              <a:rPr lang="fr-FR" altLang="it-IT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 sociale</a:t>
            </a:r>
            <a:endParaRPr lang="it-IT" altLang="it-IT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76CDDEDA-3031-C907-0586-FA5895FB0B5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1700" y="1219200"/>
            <a:ext cx="8520599" cy="3276600"/>
          </a:xfrm>
        </p:spPr>
        <p:txBody>
          <a:bodyPr/>
          <a:lstStyle/>
          <a:p>
            <a:r>
              <a:rPr lang="it-IT" b="1" dirty="0"/>
              <a:t>Tre categorie di fattori incidenti sul rischio:</a:t>
            </a:r>
          </a:p>
          <a:p>
            <a:r>
              <a:rPr lang="it-IT" dirty="0"/>
              <a:t>- il materiale/macchina/attrezzatura;</a:t>
            </a:r>
          </a:p>
          <a:p>
            <a:r>
              <a:rPr lang="it-IT" dirty="0"/>
              <a:t>- l'ambiente;</a:t>
            </a:r>
          </a:p>
          <a:p>
            <a:r>
              <a:rPr lang="it-IT" dirty="0">
                <a:solidFill>
                  <a:srgbClr val="FF0000"/>
                </a:solidFill>
              </a:rPr>
              <a:t>- l'uomo o l'organizzazione del lavoro (Ergonomia </a:t>
            </a:r>
            <a:r>
              <a:rPr lang="it-IT" dirty="0" err="1">
                <a:solidFill>
                  <a:srgbClr val="FF0000"/>
                </a:solidFill>
              </a:rPr>
              <a:t>fisica+cognitiva+organizzativa</a:t>
            </a:r>
            <a:r>
              <a:rPr lang="it-IT" dirty="0">
                <a:solidFill>
                  <a:srgbClr val="FF0000"/>
                </a:solidFill>
              </a:rPr>
              <a:t>).</a:t>
            </a:r>
          </a:p>
          <a:p>
            <a:endParaRPr lang="it-IT" dirty="0"/>
          </a:p>
          <a:p>
            <a:pPr eaLnBrk="1" hangingPunct="1"/>
            <a:r>
              <a:rPr lang="it-IT" altLang="it-IT" b="1" u="sng" dirty="0"/>
              <a:t>4 FASI</a:t>
            </a:r>
          </a:p>
          <a:p>
            <a:pPr eaLnBrk="1" hangingPunct="1"/>
            <a:r>
              <a:rPr lang="it-IT" altLang="it-IT" b="1" dirty="0"/>
              <a:t>Prima fase: </a:t>
            </a:r>
            <a:r>
              <a:rPr lang="it-IT" altLang="it-IT" b="1" dirty="0" err="1"/>
              <a:t>Rg</a:t>
            </a:r>
            <a:r>
              <a:rPr lang="it-IT" altLang="it-IT" b="1" dirty="0"/>
              <a:t> = Ma x </a:t>
            </a:r>
            <a:r>
              <a:rPr lang="it-IT" altLang="it-IT" b="1" dirty="0" err="1"/>
              <a:t>Amb</a:t>
            </a:r>
            <a:endParaRPr lang="it-IT" altLang="it-IT" b="1" dirty="0"/>
          </a:p>
          <a:p>
            <a:pPr eaLnBrk="1" hangingPunct="1"/>
            <a:r>
              <a:rPr lang="it-IT" altLang="it-IT" b="1" dirty="0">
                <a:solidFill>
                  <a:srgbClr val="FF0000"/>
                </a:solidFill>
              </a:rPr>
              <a:t>Seconda Fase: P =&gt; Capacità dell’individuo di dominare il rischio</a:t>
            </a:r>
          </a:p>
          <a:p>
            <a:pPr eaLnBrk="1" hangingPunct="1"/>
            <a:r>
              <a:rPr lang="it-IT" altLang="it-IT" b="1" dirty="0"/>
              <a:t>Terza fase: </a:t>
            </a:r>
            <a:r>
              <a:rPr lang="it-IT" altLang="it-IT" b="1" dirty="0" err="1"/>
              <a:t>Rinf</a:t>
            </a:r>
            <a:r>
              <a:rPr lang="it-IT" altLang="it-IT" b="1" dirty="0"/>
              <a:t> = </a:t>
            </a:r>
            <a:r>
              <a:rPr lang="it-IT" altLang="it-IT" b="1" dirty="0" err="1"/>
              <a:t>Rg</a:t>
            </a:r>
            <a:r>
              <a:rPr lang="it-IT" altLang="it-IT" b="1" dirty="0"/>
              <a:t> – (k x P)</a:t>
            </a:r>
          </a:p>
          <a:p>
            <a:pPr eaLnBrk="1" hangingPunct="1"/>
            <a:r>
              <a:rPr lang="it-IT" altLang="it-IT" b="1" dirty="0"/>
              <a:t>Quarta fase: accettabilità</a:t>
            </a:r>
          </a:p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E402E553-74B5-B167-6FC9-BDDAAE4D5855}"/>
              </a:ext>
            </a:extLst>
          </p:cNvPr>
          <p:cNvSpPr txBox="1"/>
          <p:nvPr/>
        </p:nvSpPr>
        <p:spPr>
          <a:xfrm>
            <a:off x="8552600" y="480455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7/13</a:t>
            </a:r>
          </a:p>
        </p:txBody>
      </p:sp>
    </p:spTree>
    <p:extLst>
      <p:ext uri="{BB962C8B-B14F-4D97-AF65-F5344CB8AC3E}">
        <p14:creationId xmlns:p14="http://schemas.microsoft.com/office/powerpoint/2010/main" val="1147696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Capacità </a:t>
            </a:r>
            <a:r>
              <a:rPr lang="it-IT" altLang="it-IT" dirty="0">
                <a:solidFill>
                  <a:srgbClr val="C00000"/>
                </a:solidFill>
              </a:rPr>
              <a:t>I</a:t>
            </a:r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ndividuo di dom</a:t>
            </a:r>
            <a:r>
              <a:rPr lang="it-IT" altLang="it-IT" dirty="0">
                <a:solidFill>
                  <a:srgbClr val="C00000"/>
                </a:solidFill>
              </a:rPr>
              <a:t>inare il rischio</a:t>
            </a:r>
            <a:endParaRPr lang="it-IT" altLang="it-IT" sz="24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76CDDEDA-3031-C907-0586-FA5895FB0B5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9745" y="1017725"/>
            <a:ext cx="8520599" cy="3276600"/>
          </a:xfrm>
        </p:spPr>
        <p:txBody>
          <a:bodyPr/>
          <a:lstStyle/>
          <a:p>
            <a:pPr eaLnBrk="1" hangingPunct="1"/>
            <a:r>
              <a:rPr lang="it-IT" altLang="it-IT" dirty="0">
                <a:solidFill>
                  <a:srgbClr val="FF0000"/>
                </a:solidFill>
              </a:rPr>
              <a:t>Deriva dalla somma di tre fattori: </a:t>
            </a:r>
            <a:r>
              <a:rPr lang="it-IT" altLang="it-IT" b="1" dirty="0">
                <a:solidFill>
                  <a:srgbClr val="FF0000"/>
                </a:solidFill>
              </a:rPr>
              <a:t>P =  Q+F+O</a:t>
            </a:r>
            <a:endParaRPr lang="it-IT" altLang="it-IT" dirty="0"/>
          </a:p>
          <a:p>
            <a:pPr eaLnBrk="1" hangingPunct="1"/>
            <a:endParaRPr lang="it-IT" altLang="it-IT" dirty="0"/>
          </a:p>
          <a:p>
            <a:pPr marL="342900" indent="-342900" eaLnBrk="1" hangingPunct="1">
              <a:buAutoNum type="arabicParenR"/>
            </a:pPr>
            <a:r>
              <a:rPr lang="it-IT" altLang="it-IT" b="1" i="1" dirty="0"/>
              <a:t>Q: Qualificazione </a:t>
            </a:r>
            <a:r>
              <a:rPr lang="it-IT" altLang="it-IT" dirty="0"/>
              <a:t>in rapporto alla formazione generale, all’addestramento specifico e all’esperienza</a:t>
            </a:r>
          </a:p>
          <a:p>
            <a:pPr marL="342900" indent="-342900" eaLnBrk="1" hangingPunct="1">
              <a:buAutoNum type="arabicParenR" startAt="2"/>
            </a:pPr>
            <a:r>
              <a:rPr lang="it-IT" altLang="it-IT" b="1" i="1" dirty="0"/>
              <a:t>F: Fattori fisiologici </a:t>
            </a:r>
            <a:r>
              <a:rPr lang="it-IT" altLang="it-IT" dirty="0"/>
              <a:t>in relazione all’adattamento fisico e psichico del soggetto alla attività svolta</a:t>
            </a:r>
          </a:p>
          <a:p>
            <a:pPr marL="342900" indent="-342900">
              <a:buAutoNum type="arabicParenR" startAt="3"/>
            </a:pPr>
            <a:r>
              <a:rPr lang="it-IT" altLang="it-IT" b="1" i="1" dirty="0"/>
              <a:t>O: Organizzazione </a:t>
            </a:r>
            <a:r>
              <a:rPr lang="it-IT" altLang="it-IT" dirty="0"/>
              <a:t>per procedure/ modalità operative/ consegne aventi un riflesso sulla sicurezza</a:t>
            </a:r>
          </a:p>
          <a:p>
            <a:pPr marL="342900" indent="-342900">
              <a:buAutoNum type="arabicParenR" startAt="3"/>
            </a:pPr>
            <a:endParaRPr lang="it-IT" altLang="it-IT" dirty="0"/>
          </a:p>
          <a:p>
            <a:r>
              <a:rPr lang="it-IT" altLang="it-IT" b="1" dirty="0" err="1"/>
              <a:t>Rinf</a:t>
            </a:r>
            <a:r>
              <a:rPr lang="it-IT" altLang="it-IT" b="1" dirty="0"/>
              <a:t> = </a:t>
            </a:r>
            <a:r>
              <a:rPr lang="it-IT" altLang="it-IT" b="1" dirty="0" err="1"/>
              <a:t>Rg</a:t>
            </a:r>
            <a:r>
              <a:rPr lang="it-IT" altLang="it-IT" b="1" dirty="0"/>
              <a:t> – (k x P) = </a:t>
            </a:r>
            <a:r>
              <a:rPr lang="it-IT" altLang="it-IT" b="1" dirty="0" err="1"/>
              <a:t>Rinf</a:t>
            </a:r>
            <a:r>
              <a:rPr lang="it-IT" altLang="it-IT" b="1" dirty="0"/>
              <a:t> = (Ma x </a:t>
            </a:r>
            <a:r>
              <a:rPr lang="it-IT" altLang="it-IT" b="1" dirty="0" err="1"/>
              <a:t>Amb</a:t>
            </a:r>
            <a:r>
              <a:rPr lang="it-IT" altLang="it-IT" b="1" dirty="0"/>
              <a:t>) – (k x P) = (Ma x </a:t>
            </a:r>
            <a:r>
              <a:rPr lang="it-IT" altLang="it-IT" b="1" dirty="0" err="1"/>
              <a:t>Amb</a:t>
            </a:r>
            <a:r>
              <a:rPr lang="it-IT" altLang="it-IT" b="1" dirty="0"/>
              <a:t>) – (Ma/30 x P) </a:t>
            </a:r>
          </a:p>
          <a:p>
            <a:r>
              <a:rPr lang="it-IT" altLang="it-IT" b="1" dirty="0"/>
              <a:t>	</a:t>
            </a:r>
            <a:r>
              <a:rPr lang="it-IT" altLang="it-IT" i="1" dirty="0"/>
              <a:t>con il coefficiente k si vuole tener conto dell’interazione uomo-materiale</a:t>
            </a:r>
          </a:p>
          <a:p>
            <a:endParaRPr lang="it-IT" altLang="it-IT" b="1" dirty="0"/>
          </a:p>
          <a:p>
            <a:endParaRPr lang="it-IT" altLang="it-IT" b="1" dirty="0"/>
          </a:p>
          <a:p>
            <a:endParaRPr lang="it-IT" altLang="it-IT" b="1" dirty="0"/>
          </a:p>
          <a:p>
            <a:pPr marL="342900" indent="-342900" eaLnBrk="1" hangingPunct="1">
              <a:buAutoNum type="arabicParenR" startAt="2"/>
            </a:pPr>
            <a:endParaRPr lang="it-IT" altLang="it-IT" dirty="0"/>
          </a:p>
          <a:p>
            <a:pPr marL="342900" indent="-342900" eaLnBrk="1" hangingPunct="1">
              <a:buAutoNum type="arabicParenR"/>
            </a:pPr>
            <a:endParaRPr lang="it-IT" altLang="it-IT" dirty="0"/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1993EE26-79BF-0CDE-4E68-7EFBBF1590A9}"/>
              </a:ext>
            </a:extLst>
          </p:cNvPr>
          <p:cNvSpPr txBox="1"/>
          <p:nvPr/>
        </p:nvSpPr>
        <p:spPr>
          <a:xfrm>
            <a:off x="8552600" y="480455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8/13</a:t>
            </a:r>
          </a:p>
        </p:txBody>
      </p:sp>
    </p:spTree>
    <p:extLst>
      <p:ext uri="{BB962C8B-B14F-4D97-AF65-F5344CB8AC3E}">
        <p14:creationId xmlns:p14="http://schemas.microsoft.com/office/powerpoint/2010/main" val="1166595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Modello Cognitivo H.R.A. - Human Reliability Analysis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xmlns="" id="{BA340524-938D-557F-39F0-162E8910240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849473" y="956170"/>
            <a:ext cx="5160818" cy="418733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34A6A305-4358-7672-3632-D0F4DD2C6455}"/>
              </a:ext>
            </a:extLst>
          </p:cNvPr>
          <p:cNvSpPr txBox="1"/>
          <p:nvPr/>
        </p:nvSpPr>
        <p:spPr>
          <a:xfrm>
            <a:off x="7010290" y="2357337"/>
            <a:ext cx="196399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i="1" dirty="0"/>
              <a:t>Modelli matematici:</a:t>
            </a:r>
          </a:p>
          <a:p>
            <a:r>
              <a:rPr lang="it-IT" b="1" dirty="0"/>
              <a:t>HEART</a:t>
            </a:r>
            <a:r>
              <a:rPr lang="it-IT" dirty="0"/>
              <a:t>           (</a:t>
            </a:r>
            <a:r>
              <a:rPr lang="en-US" b="1" dirty="0"/>
              <a:t>H</a:t>
            </a:r>
            <a:r>
              <a:rPr lang="en-US" dirty="0"/>
              <a:t>uman </a:t>
            </a:r>
            <a:r>
              <a:rPr lang="en-US" b="1" dirty="0"/>
              <a:t>E</a:t>
            </a:r>
            <a:r>
              <a:rPr lang="en-US" dirty="0"/>
              <a:t>rror </a:t>
            </a:r>
            <a:r>
              <a:rPr lang="en-US" b="1" dirty="0"/>
              <a:t>A</a:t>
            </a:r>
            <a:r>
              <a:rPr lang="en-US" dirty="0"/>
              <a:t>ssessment and </a:t>
            </a:r>
            <a:r>
              <a:rPr lang="en-US" b="1" dirty="0"/>
              <a:t>R</a:t>
            </a:r>
            <a:r>
              <a:rPr lang="en-US" dirty="0"/>
              <a:t>eduction </a:t>
            </a:r>
            <a:r>
              <a:rPr lang="en-US" b="1" dirty="0"/>
              <a:t>T</a:t>
            </a:r>
            <a:r>
              <a:rPr lang="en-US" dirty="0"/>
              <a:t>echnique)</a:t>
            </a:r>
            <a:r>
              <a:rPr lang="it-IT" dirty="0"/>
              <a:t> </a:t>
            </a:r>
          </a:p>
          <a:p>
            <a:r>
              <a:rPr lang="it-IT" b="1" dirty="0"/>
              <a:t>+ SPAR-H </a:t>
            </a:r>
            <a:r>
              <a:rPr lang="it-IT" dirty="0"/>
              <a:t>(</a:t>
            </a:r>
            <a:r>
              <a:rPr lang="en-US" b="1" dirty="0"/>
              <a:t>S</a:t>
            </a:r>
            <a:r>
              <a:rPr lang="en-US" dirty="0"/>
              <a:t>tandardized </a:t>
            </a:r>
            <a:r>
              <a:rPr lang="en-US" b="1" dirty="0"/>
              <a:t>P</a:t>
            </a:r>
            <a:r>
              <a:rPr lang="en-US" dirty="0"/>
              <a:t>lant </a:t>
            </a:r>
            <a:r>
              <a:rPr lang="en-US" b="1" dirty="0"/>
              <a:t>A</a:t>
            </a:r>
            <a:r>
              <a:rPr lang="en-US" dirty="0"/>
              <a:t>nalysis </a:t>
            </a:r>
            <a:r>
              <a:rPr lang="en-US" b="1" dirty="0"/>
              <a:t>R</a:t>
            </a:r>
            <a:r>
              <a:rPr lang="en-US" dirty="0"/>
              <a:t>isk-</a:t>
            </a:r>
            <a:r>
              <a:rPr lang="en-US" b="1" dirty="0"/>
              <a:t>H</a:t>
            </a:r>
            <a:r>
              <a:rPr lang="en-US" dirty="0"/>
              <a:t>uman Reliability Analysis)</a:t>
            </a:r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82DBF32A-B273-B098-BDC3-35584EA2B5BC}"/>
              </a:ext>
            </a:extLst>
          </p:cNvPr>
          <p:cNvSpPr txBox="1"/>
          <p:nvPr/>
        </p:nvSpPr>
        <p:spPr>
          <a:xfrm>
            <a:off x="8552600" y="480455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9/13</a:t>
            </a:r>
          </a:p>
        </p:txBody>
      </p:sp>
    </p:spTree>
    <p:extLst>
      <p:ext uri="{BB962C8B-B14F-4D97-AF65-F5344CB8AC3E}">
        <p14:creationId xmlns:p14="http://schemas.microsoft.com/office/powerpoint/2010/main" val="631305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dirty="0" err="1">
                <a:solidFill>
                  <a:srgbClr val="C00000"/>
                </a:solidFill>
                <a:latin typeface="Calibri" panose="020F0502020204030204" pitchFamily="34" charset="0"/>
              </a:rPr>
              <a:t>Generic</a:t>
            </a:r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 Task </a:t>
            </a:r>
            <a:r>
              <a:rPr lang="it-IT" altLang="it-IT" sz="2400" dirty="0" err="1">
                <a:solidFill>
                  <a:srgbClr val="C00000"/>
                </a:solidFill>
                <a:latin typeface="Calibri" panose="020F0502020204030204" pitchFamily="34" charset="0"/>
              </a:rPr>
              <a:t>Types</a:t>
            </a:r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 (</a:t>
            </a:r>
            <a:r>
              <a:rPr lang="it-IT" altLang="it-IT" sz="2400" dirty="0" err="1">
                <a:solidFill>
                  <a:srgbClr val="C00000"/>
                </a:solidFill>
                <a:latin typeface="Calibri" panose="020F0502020204030204" pitchFamily="34" charset="0"/>
              </a:rPr>
              <a:t>GTTs</a:t>
            </a:r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) – Human </a:t>
            </a:r>
            <a:r>
              <a:rPr lang="it-IT" altLang="it-IT" sz="2400" dirty="0" err="1">
                <a:solidFill>
                  <a:srgbClr val="C00000"/>
                </a:solidFill>
                <a:latin typeface="Calibri" panose="020F0502020204030204" pitchFamily="34" charset="0"/>
              </a:rPr>
              <a:t>Error</a:t>
            </a:r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it-IT" altLang="it-IT" sz="2400" dirty="0" err="1">
                <a:solidFill>
                  <a:srgbClr val="C00000"/>
                </a:solidFill>
                <a:latin typeface="Calibri" panose="020F0502020204030204" pitchFamily="34" charset="0"/>
              </a:rPr>
              <a:t>Probability</a:t>
            </a:r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 (HEP)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716B22E7-BCE8-886A-38B9-DF8328FB274A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059987" y="1211689"/>
            <a:ext cx="5024026" cy="346075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C13DEA2B-6521-359F-19A4-0407A2EE9B18}"/>
              </a:ext>
            </a:extLst>
          </p:cNvPr>
          <p:cNvSpPr txBox="1"/>
          <p:nvPr/>
        </p:nvSpPr>
        <p:spPr>
          <a:xfrm>
            <a:off x="8552600" y="4804550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10/13</a:t>
            </a:r>
          </a:p>
        </p:txBody>
      </p:sp>
    </p:spTree>
    <p:extLst>
      <p:ext uri="{BB962C8B-B14F-4D97-AF65-F5344CB8AC3E}">
        <p14:creationId xmlns:p14="http://schemas.microsoft.com/office/powerpoint/2010/main" val="3743355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Performance Shaping </a:t>
            </a:r>
            <a:r>
              <a:rPr lang="it-IT" altLang="it-IT" sz="2400" dirty="0" err="1">
                <a:solidFill>
                  <a:srgbClr val="C00000"/>
                </a:solidFill>
                <a:latin typeface="Calibri" panose="020F0502020204030204" pitchFamily="34" charset="0"/>
              </a:rPr>
              <a:t>Factors</a:t>
            </a:r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 (</a:t>
            </a:r>
            <a:r>
              <a:rPr lang="it-IT" altLang="it-IT" sz="2400" dirty="0" err="1">
                <a:solidFill>
                  <a:srgbClr val="C00000"/>
                </a:solidFill>
                <a:latin typeface="Calibri" panose="020F0502020204030204" pitchFamily="34" charset="0"/>
              </a:rPr>
              <a:t>PSFs</a:t>
            </a:r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)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xmlns="" id="{234CFA96-B1AE-2211-D8F0-B3F77A5A1B2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331028" y="886107"/>
            <a:ext cx="4481944" cy="414917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5C7B314D-AB5E-18B1-23C1-929F49ADC0D8}"/>
              </a:ext>
            </a:extLst>
          </p:cNvPr>
          <p:cNvSpPr txBox="1"/>
          <p:nvPr/>
        </p:nvSpPr>
        <p:spPr>
          <a:xfrm>
            <a:off x="8552600" y="4804550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11/13</a:t>
            </a:r>
          </a:p>
        </p:txBody>
      </p:sp>
    </p:spTree>
    <p:extLst>
      <p:ext uri="{BB962C8B-B14F-4D97-AF65-F5344CB8AC3E}">
        <p14:creationId xmlns:p14="http://schemas.microsoft.com/office/powerpoint/2010/main" val="209576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altLang="it-IT" sz="2400" dirty="0" err="1">
                <a:solidFill>
                  <a:srgbClr val="C00000"/>
                </a:solidFill>
                <a:latin typeface="Calibri" panose="020F0502020204030204" pitchFamily="34" charset="0"/>
              </a:rPr>
              <a:t>Ergonomics</a:t>
            </a:r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 PSF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xmlns="" id="{234CFA96-B1AE-2211-D8F0-B3F77A5A1B2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t="65878" b="21684"/>
          <a:stretch/>
        </p:blipFill>
        <p:spPr>
          <a:xfrm>
            <a:off x="0" y="1932888"/>
            <a:ext cx="8972550" cy="103316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39C1A6A4-1166-C498-7B95-317D97AFE084}"/>
              </a:ext>
            </a:extLst>
          </p:cNvPr>
          <p:cNvSpPr txBox="1"/>
          <p:nvPr/>
        </p:nvSpPr>
        <p:spPr>
          <a:xfrm>
            <a:off x="8552600" y="4804550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12/13</a:t>
            </a:r>
          </a:p>
        </p:txBody>
      </p:sp>
    </p:spTree>
    <p:extLst>
      <p:ext uri="{BB962C8B-B14F-4D97-AF65-F5344CB8AC3E}">
        <p14:creationId xmlns:p14="http://schemas.microsoft.com/office/powerpoint/2010/main" val="90195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64BEB-7ACF-B748-8B67-8C05D293B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38097"/>
            <a:ext cx="8520600" cy="572700"/>
          </a:xfrm>
        </p:spPr>
        <p:txBody>
          <a:bodyPr/>
          <a:lstStyle/>
          <a:p>
            <a:pPr algn="ctr" eaLnBrk="1" hangingPunct="1"/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</a:rPr>
              <a:t>PSF complessivo e HEP contestualizzato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D02C9215-529C-64AB-84E7-CECA6EA07A9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118782" y="4019292"/>
            <a:ext cx="3036071" cy="54259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xmlns="" id="{B8DBD9DC-8C1D-F4A8-4908-D3610DFC5360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35696" y="3066176"/>
            <a:ext cx="4822163" cy="725648"/>
          </a:xfrm>
          <a:prstGeom prst="rect">
            <a:avLst/>
          </a:prstGeom>
          <a:blipFill rotWithShape="1">
            <a:blip r:embed="rId3" cstate="print"/>
            <a:stretch>
              <a:fillRect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noFill/>
                <a:latin typeface="+mn-lt"/>
              </a:rPr>
              <a:t> 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A00538EF-1E21-141D-F440-E8359CB85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409" y="974791"/>
            <a:ext cx="4446450" cy="209138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3A233526-D59E-E4B2-E5E6-AC34EFF65830}"/>
              </a:ext>
            </a:extLst>
          </p:cNvPr>
          <p:cNvSpPr txBox="1"/>
          <p:nvPr/>
        </p:nvSpPr>
        <p:spPr>
          <a:xfrm>
            <a:off x="8552600" y="4804550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13/13</a:t>
            </a:r>
          </a:p>
        </p:txBody>
      </p:sp>
    </p:spTree>
    <p:extLst>
      <p:ext uri="{BB962C8B-B14F-4D97-AF65-F5344CB8AC3E}">
        <p14:creationId xmlns:p14="http://schemas.microsoft.com/office/powerpoint/2010/main" val="3335534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xmlns="" id="{3B317C29-57DC-4137-B890-E4D2847535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0249" y="2914650"/>
            <a:ext cx="6654224" cy="914400"/>
          </a:xfrm>
        </p:spPr>
        <p:txBody>
          <a:bodyPr/>
          <a:lstStyle/>
          <a:p>
            <a:r>
              <a:rPr lang="it-IT" b="1" dirty="0"/>
              <a:t>Alessandro Silvestri </a:t>
            </a:r>
            <a:r>
              <a:rPr lang="it-IT" dirty="0"/>
              <a:t>- </a:t>
            </a:r>
            <a:r>
              <a:rPr lang="it-IT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silvestr@unicas.it</a:t>
            </a:r>
            <a:r>
              <a:rPr lang="it-IT" dirty="0"/>
              <a:t> </a:t>
            </a:r>
          </a:p>
          <a:p>
            <a:r>
              <a:rPr lang="it-IT" b="1" dirty="0"/>
              <a:t>Renato Di Gregorio </a:t>
            </a:r>
            <a:r>
              <a:rPr lang="it-IT" dirty="0"/>
              <a:t>- </a:t>
            </a:r>
            <a:r>
              <a:rPr lang="it-IT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renatodigregorio@impresainsieme.com</a:t>
            </a:r>
            <a:r>
              <a:rPr lang="it-IT" dirty="0"/>
              <a:t>  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xmlns="" id="{143597BE-B931-4FAC-9E14-C09309FA9D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462314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535</Words>
  <Application>Microsoft Office PowerPoint</Application>
  <PresentationFormat>Presentazione su schermo (16:9)</PresentationFormat>
  <Paragraphs>70</Paragraphs>
  <Slides>15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2" baseType="lpstr">
      <vt:lpstr>Arial</vt:lpstr>
      <vt:lpstr>Calibri</vt:lpstr>
      <vt:lpstr>Roboto</vt:lpstr>
      <vt:lpstr>Times New Roman</vt:lpstr>
      <vt:lpstr>Roboto Mono</vt:lpstr>
      <vt:lpstr>Tahoma</vt:lpstr>
      <vt:lpstr>Simple Light</vt:lpstr>
      <vt:lpstr>L’Ergonomia e l’Errore Umano nella Valutazione del Rischio    Alessandro Silvestri - Renato Di Gregorio</vt:lpstr>
      <vt:lpstr>Alessandro Silvestri</vt:lpstr>
      <vt:lpstr>Cosa si intende per SICUREZZA?</vt:lpstr>
      <vt:lpstr>Metodi di Valutazione e Analisi del Rischio (Risk Assessment)</vt:lpstr>
      <vt:lpstr>La componente umana – Human Reliability and Error</vt:lpstr>
      <vt:lpstr>Metodo di Farmer – Cifra di Rischio</vt:lpstr>
      <vt:lpstr>Piano e Matrice del Rischio</vt:lpstr>
      <vt:lpstr>Metodo AISS - Association Internationale de la sècuritè sociale</vt:lpstr>
      <vt:lpstr>Capacità Individuo di dominare il rischio</vt:lpstr>
      <vt:lpstr>Modello Cognitivo H.R.A. - Human Reliability Analysis</vt:lpstr>
      <vt:lpstr>Generic Task Types (GTTs) – Human Error Probability (HEP)</vt:lpstr>
      <vt:lpstr>Performance Shaping Factors (PSFs)</vt:lpstr>
      <vt:lpstr>Ergonomics PSF</vt:lpstr>
      <vt:lpstr>PSF complessivo e HEP contestualizzato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 Template</dc:title>
  <dc:creator>Antonella Frisiello</dc:creator>
  <cp:lastModifiedBy>Renato Di Gregorio</cp:lastModifiedBy>
  <cp:revision>30</cp:revision>
  <dcterms:modified xsi:type="dcterms:W3CDTF">2022-07-10T16:51:38Z</dcterms:modified>
</cp:coreProperties>
</file>